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60" r:id="rId2"/>
    <p:sldId id="270" r:id="rId3"/>
    <p:sldId id="262" r:id="rId4"/>
    <p:sldId id="261" r:id="rId5"/>
    <p:sldId id="263" r:id="rId6"/>
    <p:sldId id="264" r:id="rId7"/>
    <p:sldId id="265" r:id="rId8"/>
    <p:sldId id="266" r:id="rId9"/>
    <p:sldId id="268" r:id="rId10"/>
    <p:sldId id="269" r:id="rId11"/>
    <p:sldId id="271"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67"/>
    <a:srgbClr val="3C3C3C"/>
    <a:srgbClr val="EDEDED"/>
    <a:srgbClr val="8FBF2A"/>
    <a:srgbClr val="F7E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694"/>
  </p:normalViewPr>
  <p:slideViewPr>
    <p:cSldViewPr snapToGrid="0" snapToObjects="1">
      <p:cViewPr>
        <p:scale>
          <a:sx n="80" d="100"/>
          <a:sy n="80" d="100"/>
        </p:scale>
        <p:origin x="-1020" y="-72"/>
      </p:cViewPr>
      <p:guideLst>
        <p:guide orient="horz" pos="790"/>
        <p:guide pos="15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42147CE6-7D0E-4445-964C-34322DE3674B}"/>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0D6FC804-C6A3-B04A-8C55-35E6294E183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12E5817-A2F6-2B44-81D4-C5CBB0610124}" type="datetimeFigureOut">
              <a:rPr lang="fr-FR" smtClean="0"/>
              <a:t>22/08/2019</a:t>
            </a:fld>
            <a:endParaRPr lang="fr-FR"/>
          </a:p>
        </p:txBody>
      </p:sp>
      <p:sp>
        <p:nvSpPr>
          <p:cNvPr id="4" name="Espace réservé du pied de page 3">
            <a:extLst>
              <a:ext uri="{FF2B5EF4-FFF2-40B4-BE49-F238E27FC236}">
                <a16:creationId xmlns="" xmlns:a16="http://schemas.microsoft.com/office/drawing/2014/main" id="{5AB3FDD1-4E57-0B43-83B4-2BD2A8F2FFA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6914AD47-E1BC-274A-840D-03A02ADB20C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ADBEBE-D4D8-1945-A4ED-3730396BB6D9}" type="slidenum">
              <a:rPr lang="fr-FR" smtClean="0"/>
              <a:t>‹N°›</a:t>
            </a:fld>
            <a:endParaRPr lang="fr-FR"/>
          </a:p>
        </p:txBody>
      </p:sp>
    </p:spTree>
    <p:extLst>
      <p:ext uri="{BB962C8B-B14F-4D97-AF65-F5344CB8AC3E}">
        <p14:creationId xmlns:p14="http://schemas.microsoft.com/office/powerpoint/2010/main" val="357858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C3586A56-B040-5444-976C-11BE47B19E33}" type="datetimeFigureOut">
              <a:rPr lang="fr-FR" smtClean="0"/>
              <a:t>22/08/2019</a:t>
            </a:fld>
            <a:endParaRPr lang="fr-FR"/>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notes 4"/>
          <p:cNvSpPr>
            <a:spLocks noGrp="1"/>
          </p:cNvSpPr>
          <p:nvPr>
            <p:ph type="body" sz="quarter" idx="3"/>
          </p:nvPr>
        </p:nvSpPr>
        <p:spPr>
          <a:xfrm>
            <a:off x="701040" y="4473894"/>
            <a:ext cx="5608320" cy="3660456"/>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429"/>
            <a:ext cx="3037840" cy="466971"/>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1344" y="8829429"/>
            <a:ext cx="3037840" cy="466971"/>
          </a:xfrm>
          <a:prstGeom prst="rect">
            <a:avLst/>
          </a:prstGeom>
        </p:spPr>
        <p:txBody>
          <a:bodyPr vert="horz" lIns="93177" tIns="46589" rIns="93177" bIns="46589" rtlCol="0" anchor="b"/>
          <a:lstStyle>
            <a:lvl1pPr algn="r">
              <a:defRPr sz="1200"/>
            </a:lvl1pPr>
          </a:lstStyle>
          <a:p>
            <a:fld id="{923D5ADA-A8D6-C947-87B6-58C36EAA2287}" type="slidenum">
              <a:rPr lang="fr-FR" smtClean="0"/>
              <a:t>‹N°›</a:t>
            </a:fld>
            <a:endParaRPr lang="fr-FR"/>
          </a:p>
        </p:txBody>
      </p:sp>
    </p:spTree>
    <p:extLst>
      <p:ext uri="{BB962C8B-B14F-4D97-AF65-F5344CB8AC3E}">
        <p14:creationId xmlns:p14="http://schemas.microsoft.com/office/powerpoint/2010/main" val="46127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1</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10</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11</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2</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3</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4</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5</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6</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7</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8</a:t>
            </a:fld>
            <a:endParaRPr lang="fr-FR"/>
          </a:p>
        </p:txBody>
      </p:sp>
    </p:spTree>
    <p:extLst>
      <p:ext uri="{BB962C8B-B14F-4D97-AF65-F5344CB8AC3E}">
        <p14:creationId xmlns:p14="http://schemas.microsoft.com/office/powerpoint/2010/main" val="773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1162050"/>
            <a:ext cx="4181475" cy="3136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23D5ADA-A8D6-C947-87B6-58C36EAA2287}" type="slidenum">
              <a:rPr lang="fr-FR" smtClean="0"/>
              <a:t>9</a:t>
            </a:fld>
            <a:endParaRPr lang="fr-FR"/>
          </a:p>
        </p:txBody>
      </p:sp>
    </p:spTree>
    <p:extLst>
      <p:ext uri="{BB962C8B-B14F-4D97-AF65-F5344CB8AC3E}">
        <p14:creationId xmlns:p14="http://schemas.microsoft.com/office/powerpoint/2010/main" val="773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Title Placeholder 1">
            <a:extLst>
              <a:ext uri="{FF2B5EF4-FFF2-40B4-BE49-F238E27FC236}">
                <a16:creationId xmlns="" xmlns:a16="http://schemas.microsoft.com/office/drawing/2014/main" id="{D7F72B50-0C8F-1444-86C6-847C7D9038D2}"/>
              </a:ext>
            </a:extLst>
          </p:cNvPr>
          <p:cNvSpPr>
            <a:spLocks noGrp="1"/>
          </p:cNvSpPr>
          <p:nvPr>
            <p:ph type="title"/>
          </p:nvPr>
        </p:nvSpPr>
        <p:spPr>
          <a:xfrm>
            <a:off x="2631989" y="1260583"/>
            <a:ext cx="2331371" cy="598154"/>
          </a:xfrm>
          <a:prstGeom prst="rect">
            <a:avLst/>
          </a:prstGeom>
          <a:solidFill>
            <a:srgbClr val="E32467"/>
          </a:solidFill>
          <a:ln>
            <a:noFill/>
          </a:ln>
        </p:spPr>
        <p:txBody>
          <a:bodyPr vert="horz" lIns="180000" tIns="108000" rIns="180000" bIns="36000" rtlCol="0" anchor="ctr">
            <a:noAutofit/>
          </a:bodyPr>
          <a:lstStyle/>
          <a:p>
            <a:r>
              <a:rPr lang="fr-FR" dirty="0"/>
              <a:t>Prénom</a:t>
            </a:r>
            <a:endParaRPr lang="en-US" dirty="0"/>
          </a:p>
        </p:txBody>
      </p:sp>
      <p:sp>
        <p:nvSpPr>
          <p:cNvPr id="12" name="Title Placeholder 1" descr="Nom de famille">
            <a:extLst>
              <a:ext uri="{FF2B5EF4-FFF2-40B4-BE49-F238E27FC236}">
                <a16:creationId xmlns="" xmlns:a16="http://schemas.microsoft.com/office/drawing/2014/main" id="{A2B24E47-6939-F54B-9E67-FB61B858185B}"/>
              </a:ext>
            </a:extLst>
          </p:cNvPr>
          <p:cNvSpPr txBox="1">
            <a:spLocks/>
          </p:cNvSpPr>
          <p:nvPr userDrawn="1"/>
        </p:nvSpPr>
        <p:spPr>
          <a:xfrm>
            <a:off x="2631991" y="1858737"/>
            <a:ext cx="1486771" cy="598154"/>
          </a:xfrm>
          <a:prstGeom prst="rect">
            <a:avLst/>
          </a:prstGeom>
          <a:solidFill>
            <a:srgbClr val="E32467"/>
          </a:solidFill>
          <a:ln>
            <a:noFill/>
          </a:ln>
        </p:spPr>
        <p:txBody>
          <a:bodyPr vert="horz" lIns="180000" tIns="108000" rIns="180000" bIns="36000" rtlCol="0" anchor="ctr">
            <a:noAutofit/>
          </a:bodyPr>
          <a:lstStyle>
            <a:lvl1pPr algn="l" defTabSz="914400" rtl="0" eaLnBrk="1" latinLnBrk="0" hangingPunct="1">
              <a:lnSpc>
                <a:spcPct val="90000"/>
              </a:lnSpc>
              <a:spcBef>
                <a:spcPct val="0"/>
              </a:spcBef>
              <a:buNone/>
              <a:defRPr sz="4100" b="0" i="0" kern="1200">
                <a:solidFill>
                  <a:schemeClr val="bg1"/>
                </a:solidFill>
                <a:latin typeface="Gilroy ExtraBold" pitchFamily="2" charset="77"/>
                <a:ea typeface="+mj-ea"/>
                <a:cs typeface="+mj-cs"/>
              </a:defRPr>
            </a:lvl1pPr>
          </a:lstStyle>
          <a:p>
            <a:r>
              <a:rPr lang="fr-FR" dirty="0"/>
              <a:t>Nom</a:t>
            </a:r>
            <a:endParaRPr lang="en-US" dirty="0"/>
          </a:p>
        </p:txBody>
      </p:sp>
      <p:sp>
        <p:nvSpPr>
          <p:cNvPr id="17" name="Content Placeholder 2">
            <a:extLst>
              <a:ext uri="{FF2B5EF4-FFF2-40B4-BE49-F238E27FC236}">
                <a16:creationId xmlns="" xmlns:a16="http://schemas.microsoft.com/office/drawing/2014/main" id="{D4313842-F90E-9A4F-885F-5CED5691B969}"/>
              </a:ext>
            </a:extLst>
          </p:cNvPr>
          <p:cNvSpPr>
            <a:spLocks noGrp="1"/>
          </p:cNvSpPr>
          <p:nvPr>
            <p:ph idx="12"/>
          </p:nvPr>
        </p:nvSpPr>
        <p:spPr>
          <a:xfrm>
            <a:off x="214639" y="1259336"/>
            <a:ext cx="2417351" cy="2416077"/>
          </a:xfrm>
          <a:prstGeom prst="rect">
            <a:avLst/>
          </a:prstGeom>
        </p:spPr>
        <p:txBody>
          <a:bodyPr lIns="360000" tIns="360000" rIns="360000" bIns="251999"/>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07078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2631989" y="1260583"/>
            <a:ext cx="2331371" cy="59815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2631991" y="2456890"/>
            <a:ext cx="6297371" cy="4130176"/>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133482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365126"/>
            <a:ext cx="58007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142513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631989" y="1260583"/>
            <a:ext cx="2331371" cy="598154"/>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2736220" y="1968404"/>
            <a:ext cx="5779131" cy="420856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237051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a:prstGeom prst="rect">
            <a:avLst/>
          </a:prstGeo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9" y="4589465"/>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133128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631989" y="1260583"/>
            <a:ext cx="2331371" cy="598154"/>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628651"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1" y="1825625"/>
            <a:ext cx="388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6" name="Footer Placeholder 5"/>
          <p:cNvSpPr>
            <a:spLocks noGrp="1"/>
          </p:cNvSpPr>
          <p:nvPr>
            <p:ph type="ftr" sz="quarter" idx="11"/>
          </p:nvPr>
        </p:nvSpPr>
        <p:spPr>
          <a:xfrm>
            <a:off x="3028951" y="6356352"/>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155507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4"/>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1" y="1681164"/>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8" name="Footer Placeholder 7"/>
          <p:cNvSpPr>
            <a:spLocks noGrp="1"/>
          </p:cNvSpPr>
          <p:nvPr>
            <p:ph type="ftr" sz="quarter" idx="11"/>
          </p:nvPr>
        </p:nvSpPr>
        <p:spPr>
          <a:xfrm>
            <a:off x="3028951" y="6356352"/>
            <a:ext cx="30861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197166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631989" y="1260583"/>
            <a:ext cx="2331371" cy="598154"/>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4" name="Footer Placeholder 3"/>
          <p:cNvSpPr>
            <a:spLocks noGrp="1"/>
          </p:cNvSpPr>
          <p:nvPr>
            <p:ph type="ftr" sz="quarter" idx="11"/>
          </p:nvPr>
        </p:nvSpPr>
        <p:spPr>
          <a:xfrm>
            <a:off x="3028951" y="6356352"/>
            <a:ext cx="30861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402598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3" name="Footer Placeholder 2"/>
          <p:cNvSpPr>
            <a:spLocks noGrp="1"/>
          </p:cNvSpPr>
          <p:nvPr>
            <p:ph type="ftr" sz="quarter" idx="11"/>
          </p:nvPr>
        </p:nvSpPr>
        <p:spPr>
          <a:xfrm>
            <a:off x="3028951" y="6356352"/>
            <a:ext cx="30861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355744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a:prstGeom prst="rect">
            <a:avLst/>
          </a:prstGeo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7"/>
            <a:ext cx="46291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6" name="Footer Placeholder 5"/>
          <p:cNvSpPr>
            <a:spLocks noGrp="1"/>
          </p:cNvSpPr>
          <p:nvPr>
            <p:ph type="ftr" sz="quarter" idx="11"/>
          </p:nvPr>
        </p:nvSpPr>
        <p:spPr>
          <a:xfrm>
            <a:off x="3028951" y="6356352"/>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304025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a:prstGeom prst="rect">
            <a:avLst/>
          </a:prstGeo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7"/>
            <a:ext cx="4629151"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628651" y="6356352"/>
            <a:ext cx="2057400" cy="365125"/>
          </a:xfrm>
          <a:prstGeom prst="rect">
            <a:avLst/>
          </a:prstGeom>
        </p:spPr>
        <p:txBody>
          <a:bodyPr/>
          <a:lstStyle/>
          <a:p>
            <a:fld id="{0C0233D6-B0CD-C046-9A13-48C73A798FD5}" type="datetimeFigureOut">
              <a:rPr lang="fr-FR" smtClean="0"/>
              <a:t>22/08/2019</a:t>
            </a:fld>
            <a:endParaRPr lang="fr-FR"/>
          </a:p>
        </p:txBody>
      </p:sp>
      <p:sp>
        <p:nvSpPr>
          <p:cNvPr id="6" name="Footer Placeholder 5"/>
          <p:cNvSpPr>
            <a:spLocks noGrp="1"/>
          </p:cNvSpPr>
          <p:nvPr>
            <p:ph type="ftr" sz="quarter" idx="11"/>
          </p:nvPr>
        </p:nvSpPr>
        <p:spPr>
          <a:xfrm>
            <a:off x="3028951" y="6356352"/>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6457951" y="6356352"/>
            <a:ext cx="2057400" cy="365125"/>
          </a:xfrm>
          <a:prstGeom prst="rect">
            <a:avLst/>
          </a:prstGeom>
        </p:spPr>
        <p:txBody>
          <a:bodyPr/>
          <a:lstStyle/>
          <a:p>
            <a:fld id="{0BEDD112-B927-A14A-83E5-88A7DB1B76E1}" type="slidenum">
              <a:rPr lang="fr-FR" smtClean="0"/>
              <a:t>‹N°›</a:t>
            </a:fld>
            <a:endParaRPr lang="fr-FR"/>
          </a:p>
        </p:txBody>
      </p:sp>
    </p:spTree>
    <p:extLst>
      <p:ext uri="{BB962C8B-B14F-4D97-AF65-F5344CB8AC3E}">
        <p14:creationId xmlns:p14="http://schemas.microsoft.com/office/powerpoint/2010/main" val="4591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 xmlns:a16="http://schemas.microsoft.com/office/drawing/2014/main" id="{D7E346EA-1DA3-B34B-A1E3-222C5FFBA646}"/>
              </a:ext>
            </a:extLst>
          </p:cNvPr>
          <p:cNvPicPr>
            <a:picLocks noChangeAspect="1"/>
          </p:cNvPicPr>
          <p:nvPr/>
        </p:nvPicPr>
        <p:blipFill>
          <a:blip r:embed="rId13"/>
          <a:stretch>
            <a:fillRect/>
          </a:stretch>
        </p:blipFill>
        <p:spPr>
          <a:xfrm>
            <a:off x="214431" y="333255"/>
            <a:ext cx="647700" cy="647700"/>
          </a:xfrm>
          <a:prstGeom prst="rect">
            <a:avLst/>
          </a:prstGeom>
        </p:spPr>
      </p:pic>
      <p:sp>
        <p:nvSpPr>
          <p:cNvPr id="15" name="ZoneTexte 14">
            <a:extLst>
              <a:ext uri="{FF2B5EF4-FFF2-40B4-BE49-F238E27FC236}">
                <a16:creationId xmlns="" xmlns:a16="http://schemas.microsoft.com/office/drawing/2014/main" id="{51F0CD19-FAB5-4F4F-B5B0-DC3EBD803392}"/>
              </a:ext>
            </a:extLst>
          </p:cNvPr>
          <p:cNvSpPr txBox="1"/>
          <p:nvPr/>
        </p:nvSpPr>
        <p:spPr>
          <a:xfrm>
            <a:off x="210523" y="5510705"/>
            <a:ext cx="2417351" cy="1119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300" b="1" i="0" kern="1200" spc="100" baseline="0" dirty="0">
                <a:solidFill>
                  <a:srgbClr val="8FBF2A"/>
                </a:solidFill>
                <a:effectLst/>
                <a:latin typeface="Gilroy" pitchFamily="2" charset="77"/>
                <a:ea typeface="+mn-ea"/>
                <a:cs typeface="+mn-cs"/>
              </a:rPr>
              <a:t>Mercier-Est en réseau </a:t>
            </a:r>
            <a:r>
              <a:rPr lang="fr-CA" sz="1300" b="0" i="0" kern="1200" spc="100" baseline="0" dirty="0">
                <a:solidFill>
                  <a:srgbClr val="3C3C3C"/>
                </a:solidFill>
                <a:effectLst/>
                <a:latin typeface="Gilroy Light" pitchFamily="2" charset="77"/>
                <a:ea typeface="+mn-ea"/>
                <a:cs typeface="+mn-cs"/>
              </a:rPr>
              <a:t>cherche à briser l’isolement social</a:t>
            </a:r>
            <a:br>
              <a:rPr lang="fr-CA" sz="1300" b="0" i="0" kern="1200" spc="100" baseline="0" dirty="0">
                <a:solidFill>
                  <a:srgbClr val="3C3C3C"/>
                </a:solidFill>
                <a:effectLst/>
                <a:latin typeface="Gilroy Light" pitchFamily="2" charset="77"/>
                <a:ea typeface="+mn-ea"/>
                <a:cs typeface="+mn-cs"/>
              </a:rPr>
            </a:br>
            <a:r>
              <a:rPr lang="fr-CA" sz="1300" b="0" i="0" kern="1200" spc="100" baseline="0" dirty="0">
                <a:solidFill>
                  <a:srgbClr val="3C3C3C"/>
                </a:solidFill>
                <a:effectLst/>
                <a:latin typeface="Gilroy Light" pitchFamily="2" charset="77"/>
                <a:ea typeface="+mn-ea"/>
                <a:cs typeface="+mn-cs"/>
              </a:rPr>
              <a:t>en créant des </a:t>
            </a:r>
            <a:br>
              <a:rPr lang="fr-CA" sz="1300" b="0" i="0" kern="1200" spc="100" baseline="0" dirty="0">
                <a:solidFill>
                  <a:srgbClr val="3C3C3C"/>
                </a:solidFill>
                <a:effectLst/>
                <a:latin typeface="Gilroy Light" pitchFamily="2" charset="77"/>
                <a:ea typeface="+mn-ea"/>
                <a:cs typeface="+mn-cs"/>
              </a:rPr>
            </a:br>
            <a:r>
              <a:rPr lang="fr-CA" sz="1300" b="1" kern="1200" spc="100" baseline="0" dirty="0">
                <a:solidFill>
                  <a:srgbClr val="3C3C3C"/>
                </a:solidFill>
                <a:effectLst/>
                <a:latin typeface="Gilroy" pitchFamily="2" charset="77"/>
                <a:ea typeface="+mn-ea"/>
                <a:cs typeface="+mn-cs"/>
              </a:rPr>
              <a:t>réseaux de solidarité.</a:t>
            </a:r>
            <a:endParaRPr lang="fr-CA" sz="1300" kern="1200" spc="100" baseline="0" dirty="0">
              <a:solidFill>
                <a:srgbClr val="3C3C3C"/>
              </a:solidFill>
              <a:effectLst/>
              <a:latin typeface="Gilroy" pitchFamily="2" charset="77"/>
              <a:ea typeface="+mn-ea"/>
              <a:cs typeface="+mn-cs"/>
            </a:endParaRPr>
          </a:p>
        </p:txBody>
      </p:sp>
      <p:pic>
        <p:nvPicPr>
          <p:cNvPr id="17" name="Image 16">
            <a:extLst>
              <a:ext uri="{FF2B5EF4-FFF2-40B4-BE49-F238E27FC236}">
                <a16:creationId xmlns="" xmlns:a16="http://schemas.microsoft.com/office/drawing/2014/main" id="{C3BBFA25-F0D3-C140-B7E1-C757C3BC8684}"/>
              </a:ext>
            </a:extLst>
          </p:cNvPr>
          <p:cNvPicPr>
            <a:picLocks noChangeAspect="1"/>
          </p:cNvPicPr>
          <p:nvPr/>
        </p:nvPicPr>
        <p:blipFill>
          <a:blip r:embed="rId14"/>
          <a:stretch>
            <a:fillRect/>
          </a:stretch>
        </p:blipFill>
        <p:spPr>
          <a:xfrm>
            <a:off x="802387" y="3898621"/>
            <a:ext cx="1218364" cy="1440485"/>
          </a:xfrm>
          <a:prstGeom prst="rect">
            <a:avLst/>
          </a:prstGeom>
        </p:spPr>
      </p:pic>
      <p:sp>
        <p:nvSpPr>
          <p:cNvPr id="18" name="ZoneTexte 17">
            <a:extLst>
              <a:ext uri="{FF2B5EF4-FFF2-40B4-BE49-F238E27FC236}">
                <a16:creationId xmlns="" xmlns:a16="http://schemas.microsoft.com/office/drawing/2014/main" id="{3A9521CF-F587-794F-8DAD-970A58766B93}"/>
              </a:ext>
            </a:extLst>
          </p:cNvPr>
          <p:cNvSpPr txBox="1"/>
          <p:nvPr/>
        </p:nvSpPr>
        <p:spPr>
          <a:xfrm>
            <a:off x="916328" y="223847"/>
            <a:ext cx="2328333" cy="877163"/>
          </a:xfrm>
          <a:prstGeom prst="rect">
            <a:avLst/>
          </a:prstGeom>
          <a:noFill/>
        </p:spPr>
        <p:txBody>
          <a:bodyPr wrap="square" rtlCol="0" anchor="ctr">
            <a:spAutoFit/>
          </a:bodyPr>
          <a:lstStyle/>
          <a:p>
            <a:r>
              <a:rPr lang="fr-CA" sz="1700" b="0" i="0" kern="1200" spc="100" baseline="0" dirty="0">
                <a:solidFill>
                  <a:srgbClr val="3C3C3C"/>
                </a:solidFill>
                <a:effectLst/>
                <a:latin typeface="Gilroy Light" pitchFamily="2" charset="77"/>
                <a:ea typeface="+mn-ea"/>
                <a:cs typeface="+mn-cs"/>
              </a:rPr>
              <a:t>Réseau</a:t>
            </a:r>
            <a:r>
              <a:rPr lang="fr-CA" sz="1700" b="0" i="0" kern="1200" spc="100" dirty="0">
                <a:solidFill>
                  <a:srgbClr val="3C3C3C"/>
                </a:solidFill>
                <a:effectLst/>
                <a:latin typeface="Gilroy Light" pitchFamily="2" charset="77"/>
                <a:ea typeface="+mn-ea"/>
                <a:cs typeface="+mn-cs"/>
              </a:rPr>
              <a:t> de</a:t>
            </a:r>
            <a:br>
              <a:rPr lang="fr-CA" sz="1700" b="0" i="0" kern="1200" spc="100" dirty="0">
                <a:solidFill>
                  <a:srgbClr val="3C3C3C"/>
                </a:solidFill>
                <a:effectLst/>
                <a:latin typeface="Gilroy Light" pitchFamily="2" charset="77"/>
                <a:ea typeface="+mn-ea"/>
                <a:cs typeface="+mn-cs"/>
              </a:rPr>
            </a:br>
            <a:r>
              <a:rPr lang="fr-CA" sz="1700" b="0" i="0" kern="1200" spc="100" dirty="0">
                <a:solidFill>
                  <a:srgbClr val="3C3C3C"/>
                </a:solidFill>
                <a:effectLst/>
                <a:latin typeface="Gilroy Light" pitchFamily="2" charset="77"/>
                <a:ea typeface="+mn-ea"/>
                <a:cs typeface="+mn-cs"/>
              </a:rPr>
              <a:t>travailleur(se)s</a:t>
            </a:r>
            <a:br>
              <a:rPr lang="fr-CA" sz="1700" b="0" i="0" kern="1200" spc="100" dirty="0">
                <a:solidFill>
                  <a:srgbClr val="3C3C3C"/>
                </a:solidFill>
                <a:effectLst/>
                <a:latin typeface="Gilroy Light" pitchFamily="2" charset="77"/>
                <a:ea typeface="+mn-ea"/>
                <a:cs typeface="+mn-cs"/>
              </a:rPr>
            </a:br>
            <a:r>
              <a:rPr lang="fr-CA" sz="1700" b="0" i="0" kern="1200" spc="100" dirty="0">
                <a:solidFill>
                  <a:srgbClr val="3C3C3C"/>
                </a:solidFill>
                <a:effectLst/>
                <a:latin typeface="Gilroy Light" pitchFamily="2" charset="77"/>
                <a:ea typeface="+mn-ea"/>
                <a:cs typeface="+mn-cs"/>
              </a:rPr>
              <a:t>de proximité</a:t>
            </a:r>
            <a:r>
              <a:rPr lang="fr-CA" sz="1700" b="0" i="0" spc="100" dirty="0">
                <a:solidFill>
                  <a:srgbClr val="3C3C3C"/>
                </a:solidFill>
                <a:effectLst/>
                <a:latin typeface="Gilroy Light" pitchFamily="2" charset="77"/>
              </a:rPr>
              <a:t> </a:t>
            </a:r>
            <a:endParaRPr lang="fr-FR" sz="1700" b="0" i="0" spc="100" dirty="0">
              <a:solidFill>
                <a:srgbClr val="3C3C3C"/>
              </a:solidFill>
              <a:latin typeface="Gilroy Light" pitchFamily="2" charset="77"/>
            </a:endParaRPr>
          </a:p>
        </p:txBody>
      </p:sp>
    </p:spTree>
    <p:extLst>
      <p:ext uri="{BB962C8B-B14F-4D97-AF65-F5344CB8AC3E}">
        <p14:creationId xmlns:p14="http://schemas.microsoft.com/office/powerpoint/2010/main" val="50844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100" b="0" i="0" kern="1200">
          <a:solidFill>
            <a:schemeClr val="bg1"/>
          </a:solidFill>
          <a:latin typeface="Gilroy Extra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serveur\data\Dossiers%20SME\CCOCAL-CDS-DS\PIC\8.BORNE%20INTERACTIVE\211\CONTENU_Site%20Web\07.1%22N+73%25C2%25B03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91" y="1248128"/>
            <a:ext cx="5832000" cy="684000"/>
          </a:xfrm>
          <a:solidFill>
            <a:srgbClr val="E32467"/>
          </a:solidFill>
        </p:spPr>
        <p:txBody>
          <a:bodyPr lIns="180000" tIns="72000" rIns="180000" bIns="36000"/>
          <a:lstStyle/>
          <a:p>
            <a:r>
              <a:rPr lang="fr-FR" dirty="0" smtClean="0"/>
              <a:t>Nicolas</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15000"/>
              </a:lnSpc>
              <a:spcAft>
                <a:spcPts val="600"/>
              </a:spcAft>
            </a:pPr>
            <a:r>
              <a:rPr lang="fr-CA" sz="1600" b="1" dirty="0">
                <a:solidFill>
                  <a:srgbClr val="E32467"/>
                </a:solidFill>
                <a:latin typeface="Gilroy Bold" pitchFamily="50" charset="0"/>
                <a:ea typeface="Calibri" panose="020F0502020204030204" pitchFamily="34" charset="0"/>
                <a:cs typeface="Times New Roman" panose="02020603050405020304" pitchFamily="18" charset="0"/>
              </a:rPr>
              <a:t>Agent de </a:t>
            </a:r>
            <a:r>
              <a:rPr lang="fr-CA" sz="1600" b="1" dirty="0" err="1">
                <a:solidFill>
                  <a:srgbClr val="E32467"/>
                </a:solidFill>
                <a:latin typeface="Gilroy Bold" pitchFamily="50" charset="0"/>
                <a:ea typeface="Calibri" panose="020F0502020204030204" pitchFamily="34" charset="0"/>
                <a:cs typeface="Times New Roman" panose="02020603050405020304" pitchFamily="18" charset="0"/>
              </a:rPr>
              <a:t>développement</a:t>
            </a:r>
            <a:r>
              <a:rPr lang="fr-CA" sz="1600" b="1" dirty="0">
                <a:solidFill>
                  <a:srgbClr val="E32467"/>
                </a:solidFill>
                <a:latin typeface="Gilroy Bold" pitchFamily="50" charset="0"/>
                <a:ea typeface="Calibri" panose="020F0502020204030204" pitchFamily="34" charset="0"/>
                <a:cs typeface="Times New Roman" panose="02020603050405020304" pitchFamily="18" charset="0"/>
              </a:rPr>
              <a:t> de projets</a:t>
            </a:r>
            <a:br>
              <a:rPr lang="fr-CA" sz="1600" b="1" dirty="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PITREM – Carrefour Jeunesse-Emploi </a:t>
            </a:r>
            <a:r>
              <a:rPr lang="fr-CA" sz="1600" b="1" dirty="0">
                <a:solidFill>
                  <a:srgbClr val="E32467"/>
                </a:solidFill>
                <a:latin typeface="Gilroy Bold" pitchFamily="50" charset="0"/>
                <a:ea typeface="Calibri" panose="020F0502020204030204" pitchFamily="34" charset="0"/>
                <a:cs typeface="Times New Roman" panose="02020603050405020304" pitchFamily="18" charset="0"/>
              </a:rPr>
              <a:t>Mercier</a:t>
            </a:r>
            <a:r>
              <a:rPr lang="fr-CA" sz="1600" dirty="0">
                <a:latin typeface="Gilroy Bold" pitchFamily="50" charset="0"/>
                <a:ea typeface="Calibri" panose="020F0502020204030204" pitchFamily="34" charset="0"/>
                <a:cs typeface="Times New Roman" panose="02020603050405020304" pitchFamily="18" charset="0"/>
              </a:rPr>
              <a:t/>
            </a:r>
            <a:br>
              <a:rPr lang="fr-CA" sz="1600" dirty="0">
                <a:latin typeface="Gilroy Bold" pitchFamily="50" charset="0"/>
                <a:ea typeface="Calibri" panose="020F0502020204030204" pitchFamily="34" charset="0"/>
                <a:cs typeface="Times New Roman" panose="02020603050405020304" pitchFamily="18" charset="0"/>
              </a:rPr>
            </a:br>
            <a:r>
              <a:rPr lang="fr-CA" sz="1600" b="1" dirty="0">
                <a:latin typeface="Gilroy Bold" pitchFamily="50" charset="0"/>
                <a:ea typeface="Calibri" panose="020F0502020204030204" pitchFamily="34" charset="0"/>
                <a:cs typeface="Times New Roman" panose="02020603050405020304" pitchFamily="18" charset="0"/>
              </a:rPr>
              <a:t>514 </a:t>
            </a:r>
            <a:r>
              <a:rPr lang="fr-CA" sz="1600" b="1" dirty="0" smtClean="0">
                <a:latin typeface="Gilroy Bold" pitchFamily="50" charset="0"/>
                <a:ea typeface="Calibri" panose="020F0502020204030204" pitchFamily="34" charset="0"/>
                <a:cs typeface="Times New Roman" panose="02020603050405020304" pitchFamily="18" charset="0"/>
              </a:rPr>
              <a:t>356-3226, poste </a:t>
            </a:r>
            <a:r>
              <a:rPr lang="fr-CA" sz="1600" b="1" dirty="0">
                <a:latin typeface="Gilroy Bold" pitchFamily="50" charset="0"/>
                <a:ea typeface="Calibri" panose="020F0502020204030204" pitchFamily="34" charset="0"/>
                <a:cs typeface="Times New Roman" panose="02020603050405020304" pitchFamily="18" charset="0"/>
              </a:rPr>
              <a:t>243</a:t>
            </a:r>
            <a:r>
              <a:rPr lang="fr-CA" sz="1600" dirty="0">
                <a:latin typeface="Gilroy Bold" pitchFamily="50" charset="0"/>
              </a:rPr>
              <a:t> </a:t>
            </a:r>
            <a:r>
              <a:rPr lang="fr-CA" sz="1600" b="1" dirty="0">
                <a:solidFill>
                  <a:srgbClr val="3C3C3C"/>
                </a:solidFill>
              </a:rPr>
              <a:t/>
            </a:r>
            <a:br>
              <a:rPr lang="fr-CA" sz="1600" b="1" dirty="0">
                <a:solidFill>
                  <a:srgbClr val="3C3C3C"/>
                </a:solidFill>
              </a:rPr>
            </a:br>
            <a:r>
              <a:rPr lang="fr-CA" sz="1600" b="1" dirty="0">
                <a:solidFill>
                  <a:srgbClr val="3C3C3C"/>
                </a:solidFill>
              </a:rPr>
              <a:t/>
            </a:r>
            <a:br>
              <a:rPr lang="fr-CA" sz="1600" b="1" dirty="0">
                <a:solidFill>
                  <a:srgbClr val="3C3C3C"/>
                </a:solidFill>
              </a:rPr>
            </a:br>
            <a:r>
              <a:rPr lang="fr-CA" sz="1600" dirty="0">
                <a:latin typeface="Gilroy Bold" pitchFamily="50" charset="0"/>
              </a:rPr>
              <a:t>Nicolas</a:t>
            </a:r>
            <a:r>
              <a:rPr lang="fr-CA" sz="1600" b="1" dirty="0"/>
              <a:t> </a:t>
            </a:r>
            <a:r>
              <a:rPr lang="fr-CA" sz="1600" dirty="0"/>
              <a:t>s’adresse aux jeunes (18-29 ans) qui </a:t>
            </a:r>
            <a:r>
              <a:rPr lang="fr-CA" sz="1600" dirty="0" err="1"/>
              <a:t>désirent</a:t>
            </a:r>
            <a:r>
              <a:rPr lang="fr-CA" sz="1600" dirty="0"/>
              <a:t> s’investir dans leur milieu en participant à </a:t>
            </a:r>
            <a:r>
              <a:rPr lang="fr-CA" sz="1600" dirty="0" err="1"/>
              <a:t>différents</a:t>
            </a:r>
            <a:r>
              <a:rPr lang="fr-CA" sz="1600" dirty="0"/>
              <a:t> projets de </a:t>
            </a:r>
            <a:r>
              <a:rPr lang="fr-CA" sz="1600" dirty="0" err="1"/>
              <a:t>bénévolat</a:t>
            </a:r>
            <a:r>
              <a:rPr lang="fr-CA" sz="1600" dirty="0"/>
              <a:t> ou de volontariat qui leur permettront d’</a:t>
            </a:r>
            <a:r>
              <a:rPr lang="fr-CA" sz="1600" dirty="0" err="1"/>
              <a:t>acquérir</a:t>
            </a:r>
            <a:r>
              <a:rPr lang="fr-CA" sz="1600" dirty="0"/>
              <a:t> de l’</a:t>
            </a:r>
            <a:r>
              <a:rPr lang="fr-CA" sz="1600" dirty="0" err="1"/>
              <a:t>expérience</a:t>
            </a:r>
            <a:r>
              <a:rPr lang="fr-CA" sz="1600" dirty="0"/>
              <a:t> </a:t>
            </a:r>
            <a:r>
              <a:rPr lang="fr-CA" sz="1600" dirty="0" err="1"/>
              <a:t>transférable</a:t>
            </a:r>
            <a:r>
              <a:rPr lang="fr-CA" sz="1600" dirty="0"/>
              <a:t> </a:t>
            </a:r>
            <a:r>
              <a:rPr lang="fr-CA" sz="1600" dirty="0" smtClean="0"/>
              <a:t/>
            </a:r>
            <a:br>
              <a:rPr lang="fr-CA" sz="1600" dirty="0" smtClean="0"/>
            </a:br>
            <a:r>
              <a:rPr lang="fr-CA" sz="1600" dirty="0" smtClean="0"/>
              <a:t>sur </a:t>
            </a:r>
            <a:r>
              <a:rPr lang="fr-CA" sz="1600" dirty="0"/>
              <a:t>le marché du travail ou sur leur parcours scolaire</a:t>
            </a:r>
            <a:r>
              <a:rPr lang="fr-CA" sz="1600" dirty="0" smtClean="0"/>
              <a:t>.</a:t>
            </a:r>
            <a:endParaRPr lang="fr-CA" sz="1600" dirty="0"/>
          </a:p>
          <a:p>
            <a:pPr>
              <a:lnSpc>
                <a:spcPct val="115000"/>
              </a:lnSpc>
              <a:spcAft>
                <a:spcPts val="600"/>
              </a:spcAft>
            </a:pPr>
            <a:r>
              <a:rPr lang="fr-CA" sz="1600" b="1" dirty="0">
                <a:latin typeface="Gilroy Bold" pitchFamily="50" charset="0"/>
              </a:rPr>
              <a:t>Où le </a:t>
            </a:r>
            <a:r>
              <a:rPr lang="fr-CA" sz="1600" b="1" dirty="0" smtClean="0">
                <a:latin typeface="Gilroy Bold" pitchFamily="50" charset="0"/>
              </a:rPr>
              <a:t>trouver?</a:t>
            </a:r>
            <a:r>
              <a:rPr lang="fr-CA" sz="1600" dirty="0"/>
              <a:t/>
            </a:r>
            <a:br>
              <a:rPr lang="fr-CA" sz="1600" dirty="0"/>
            </a:br>
            <a:r>
              <a:rPr lang="fr-CA" sz="1600" dirty="0" smtClean="0"/>
              <a:t>Carrefour Jeunesse Emploi (</a:t>
            </a:r>
            <a:r>
              <a:rPr lang="fr-CA" sz="1600" dirty="0"/>
              <a:t>7962 Rue Hochelaga</a:t>
            </a:r>
            <a:r>
              <a:rPr lang="fr-CA" sz="1600" dirty="0" smtClean="0"/>
              <a:t>), dans les écoles et les organismes </a:t>
            </a:r>
            <a:r>
              <a:rPr lang="fr-CA" sz="1600" dirty="0"/>
              <a:t>du quartier, etc. </a:t>
            </a:r>
          </a:p>
        </p:txBody>
      </p:sp>
      <p:pic>
        <p:nvPicPr>
          <p:cNvPr id="4" name="Image 3">
            <a:extLst>
              <a:ext uri="{FF2B5EF4-FFF2-40B4-BE49-F238E27FC236}">
                <a16:creationId xmlns="" xmlns:a16="http://schemas.microsoft.com/office/drawing/2014/main" id="{4391CA9D-0E9C-3242-8843-9ECBF295728D}"/>
              </a:ext>
            </a:extLst>
          </p:cNvPr>
          <p:cNvPicPr>
            <a:picLocks noChangeAspect="1"/>
          </p:cNvPicPr>
          <p:nvPr/>
        </p:nvPicPr>
        <p:blipFill rotWithShape="1">
          <a:blip r:embed="rId3"/>
          <a:srcRect l="3988" t="9489" r="5298" b="-666"/>
          <a:stretch/>
        </p:blipFill>
        <p:spPr>
          <a:xfrm>
            <a:off x="439388" y="1258789"/>
            <a:ext cx="1969200" cy="1979254"/>
          </a:xfrm>
          <a:prstGeom prst="rect">
            <a:avLst/>
          </a:prstGeom>
        </p:spPr>
      </p:pic>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77598"/>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Jeunesse</a:t>
            </a:r>
            <a:endParaRPr lang="fr-FR" sz="2200" b="1" spc="200" dirty="0">
              <a:solidFill>
                <a:srgbClr val="3C3C3C"/>
              </a:solidFill>
              <a:latin typeface="Gilroy ExtraBold" pitchFamily="2" charset="77"/>
            </a:endParaRPr>
          </a:p>
        </p:txBody>
      </p:sp>
    </p:spTree>
    <p:extLst>
      <p:ext uri="{BB962C8B-B14F-4D97-AF65-F5344CB8AC3E}">
        <p14:creationId xmlns:p14="http://schemas.microsoft.com/office/powerpoint/2010/main" val="188673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dirty="0" smtClean="0"/>
              <a:t>Marie-Lou</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Nutritionniste sociale</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SÉSAME</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514 953-2872</a:t>
            </a:r>
            <a:r>
              <a:rPr lang="fr-CA" sz="1600" b="1" dirty="0" smtClean="0">
                <a:solidFill>
                  <a:srgbClr val="3C3C3C"/>
                </a:solidFill>
              </a:rPr>
              <a:t/>
            </a:r>
            <a:br>
              <a:rPr lang="fr-CA" sz="1600" b="1" dirty="0" smtClean="0">
                <a:solidFill>
                  <a:srgbClr val="3C3C3C"/>
                </a:solidFill>
              </a:rPr>
            </a:br>
            <a:endParaRPr lang="fr-CA" sz="1600" b="1" dirty="0" smtClean="0">
              <a:solidFill>
                <a:srgbClr val="3C3C3C"/>
              </a:solidFill>
            </a:endParaRPr>
          </a:p>
          <a:p>
            <a:r>
              <a:rPr lang="fr-CA" sz="1600" dirty="0">
                <a:latin typeface="Gilroy" pitchFamily="50" charset="0"/>
              </a:rPr>
              <a:t>Marie-Lou répond à toutes questions relatives à l’alimentation (problématiques diverses, santé, nutrition), informe sur divers sujets reliés à la saine alimentation, anime des ateliers et conférences et peut recevoir en consultation privée. </a:t>
            </a:r>
          </a:p>
          <a:p>
            <a:endParaRPr lang="fr-CA" sz="1600" b="1" dirty="0">
              <a:latin typeface="Gilroy" pitchFamily="50" charset="0"/>
            </a:endParaRPr>
          </a:p>
          <a:p>
            <a:r>
              <a:rPr lang="fr-CA" sz="1600" dirty="0">
                <a:latin typeface="Gilroy Bold" pitchFamily="50" charset="0"/>
              </a:rPr>
              <a:t>Où la </a:t>
            </a:r>
            <a:r>
              <a:rPr lang="fr-CA" sz="1600" dirty="0" smtClean="0">
                <a:latin typeface="Gilroy Bold" pitchFamily="50" charset="0"/>
              </a:rPr>
              <a:t>trouver? </a:t>
            </a:r>
            <a:r>
              <a:rPr lang="fr-CA" sz="1600" dirty="0">
                <a:latin typeface="Gilroy" pitchFamily="50" charset="0"/>
              </a:rPr>
              <a:t>Au Sésame (</a:t>
            </a:r>
            <a:r>
              <a:rPr lang="fr-CA" sz="1600" dirty="0" smtClean="0">
                <a:latin typeface="Gilroy" pitchFamily="50" charset="0"/>
              </a:rPr>
              <a:t>8628, rue </a:t>
            </a:r>
            <a:r>
              <a:rPr lang="fr-CA" sz="1600" dirty="0">
                <a:latin typeface="Gilroy" pitchFamily="50" charset="0"/>
              </a:rPr>
              <a:t>Hochelaga), dans les organismes du quartier et à domicile sur demande</a:t>
            </a:r>
          </a:p>
          <a:p>
            <a:pPr>
              <a:lnSpc>
                <a:spcPct val="100000"/>
              </a:lnSpc>
              <a:spcAft>
                <a:spcPts val="600"/>
              </a:spcAft>
            </a:pPr>
            <a:endParaRPr lang="fr-CA" sz="18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Alimentation</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53848"/>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01" y="1256588"/>
            <a:ext cx="1969200" cy="196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63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Aft>
                <a:spcPts val="600"/>
              </a:spcAft>
            </a:pPr>
            <a:r>
              <a:rPr lang="fr-CA" sz="1600" dirty="0">
                <a:solidFill>
                  <a:srgbClr val="E32467"/>
                </a:solidFill>
                <a:latin typeface="Gilroy Bold" pitchFamily="50" charset="0"/>
              </a:rPr>
              <a:t>Intervenante de milieu HLM </a:t>
            </a: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l’Antre-Jeunes de Mercier-Est</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t>514 244-6360</a:t>
            </a:r>
            <a:r>
              <a:rPr lang="fr-CA" sz="1600" b="1" dirty="0" smtClean="0">
                <a:solidFill>
                  <a:srgbClr val="3C3C3C"/>
                </a:solidFill>
              </a:rPr>
              <a:t/>
            </a:r>
            <a:br>
              <a:rPr lang="fr-CA" sz="1600" b="1" dirty="0" smtClean="0">
                <a:solidFill>
                  <a:srgbClr val="3C3C3C"/>
                </a:solidFill>
              </a:rPr>
            </a:br>
            <a:endParaRPr lang="fr-CA" sz="1600" b="1" dirty="0" smtClean="0">
              <a:solidFill>
                <a:srgbClr val="3C3C3C"/>
              </a:solidFill>
            </a:endParaRPr>
          </a:p>
          <a:p>
            <a:r>
              <a:rPr lang="fr-CA" sz="1600" dirty="0" smtClean="0"/>
              <a:t>L’intervenante de milieu HLM offre de l’écoute, du support et de l’accompagnement à l’ensemble des résidents des HLM Thomas-Chapais et </a:t>
            </a:r>
            <a:r>
              <a:rPr lang="fr-CA" sz="1600" dirty="0" err="1" smtClean="0"/>
              <a:t>Dupéré</a:t>
            </a:r>
            <a:r>
              <a:rPr lang="fr-CA" sz="1600" dirty="0" smtClean="0"/>
              <a:t>. Elle a pour mandat de soutenir les résidents dans leurs difficultés personnelles ainsi que dans le développement des projets qu’ils souhaitent mettre en place dans leur milieu (activités familiales, projets collectifs et communautaires, etc.). </a:t>
            </a:r>
            <a:endParaRPr lang="fr-CA" sz="1600" dirty="0"/>
          </a:p>
          <a:p>
            <a:r>
              <a:rPr lang="fr-CA" sz="1600" b="1" dirty="0"/>
              <a:t>Où la trouver? </a:t>
            </a:r>
            <a:r>
              <a:rPr lang="fr-CA" sz="1600" dirty="0"/>
              <a:t/>
            </a:r>
            <a:br>
              <a:rPr lang="fr-CA" sz="1600" dirty="0"/>
            </a:br>
            <a:r>
              <a:rPr lang="fr-CA" sz="1600" dirty="0"/>
              <a:t>Dans les cours des HLM Thomas-Chapais et </a:t>
            </a:r>
            <a:r>
              <a:rPr lang="fr-CA" sz="1600" dirty="0" err="1"/>
              <a:t>Dupéré</a:t>
            </a:r>
            <a:r>
              <a:rPr lang="fr-CA" sz="1600" dirty="0"/>
              <a:t>, au Garage des Jeunes </a:t>
            </a:r>
            <a:r>
              <a:rPr lang="fr-CA" sz="1600" dirty="0" smtClean="0"/>
              <a:t>(8940 </a:t>
            </a:r>
            <a:r>
              <a:rPr lang="fr-CA" sz="1600" dirty="0"/>
              <a:t>Forbin-Janson </a:t>
            </a:r>
            <a:r>
              <a:rPr lang="fr-CA" sz="1600" dirty="0" smtClean="0"/>
              <a:t>app.2)  </a:t>
            </a:r>
            <a:r>
              <a:rPr lang="fr-CA" sz="1600" dirty="0"/>
              <a:t>ou à l’Antre-Jeunes de Mercier-Est </a:t>
            </a:r>
            <a:r>
              <a:rPr lang="fr-CA" sz="1600" dirty="0" smtClean="0"/>
              <a:t>(8695 Hochelaga)</a:t>
            </a:r>
            <a:endParaRPr lang="fr-CA" sz="18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Intervention psychosociale</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58343" y="3430098"/>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5" descr="\\serveur\data\Dossiers SME\CCOCAL-CDS-DS\PIC\COMMUNICATIONS\OUTILS DÉVELOPPÉS\Éléments graphiques\logo+ecriture2013.jpg"/>
          <p:cNvPicPr>
            <a:picLocks noChangeAspect="1" noChangeArrowheads="1"/>
          </p:cNvPicPr>
          <p:nvPr/>
        </p:nvPicPr>
        <p:blipFill rotWithShape="1">
          <a:blip r:embed="rId3">
            <a:extLst>
              <a:ext uri="{28A0092B-C50C-407E-A947-70E740481C1C}">
                <a14:useLocalDpi xmlns:a14="http://schemas.microsoft.com/office/drawing/2010/main" val="0"/>
              </a:ext>
            </a:extLst>
          </a:blip>
          <a:srcRect r="17727"/>
          <a:stretch/>
        </p:blipFill>
        <p:spPr bwMode="auto">
          <a:xfrm>
            <a:off x="156706" y="1257333"/>
            <a:ext cx="2254707" cy="930029"/>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sz="3200" dirty="0" smtClean="0"/>
              <a:t>Intervenante de milieu HLM</a:t>
            </a:r>
            <a:endParaRPr lang="fr-FR" sz="3200" dirty="0"/>
          </a:p>
        </p:txBody>
      </p:sp>
    </p:spTree>
    <p:extLst>
      <p:ext uri="{BB962C8B-B14F-4D97-AF65-F5344CB8AC3E}">
        <p14:creationId xmlns:p14="http://schemas.microsoft.com/office/powerpoint/2010/main" val="268154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91" y="1248128"/>
            <a:ext cx="5832000" cy="684000"/>
          </a:xfrm>
          <a:solidFill>
            <a:srgbClr val="E32467"/>
          </a:solidFill>
        </p:spPr>
        <p:txBody>
          <a:bodyPr lIns="180000" tIns="72000" rIns="180000" bIns="36000"/>
          <a:lstStyle/>
          <a:p>
            <a:r>
              <a:rPr lang="fr-FR" dirty="0" smtClean="0"/>
              <a:t>Hasan</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17599" y="2137238"/>
            <a:ext cx="5832000" cy="4392000"/>
          </a:xfrm>
          <a:solidFill>
            <a:srgbClr val="EDEDED"/>
          </a:solidFill>
        </p:spPr>
        <p:txBody>
          <a:bodyPr lIns="360000" tIns="360000" rIns="360000" bIns="251999"/>
          <a:lstStyle/>
          <a:p>
            <a:pPr>
              <a:lnSpc>
                <a:spcPct val="115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Intervenant jeunesse</a:t>
            </a:r>
            <a:r>
              <a:rPr lang="fr-CA" sz="1600" b="1" dirty="0">
                <a:solidFill>
                  <a:srgbClr val="E32467"/>
                </a:solidFill>
                <a:latin typeface="Gilroy Bold" pitchFamily="50" charset="0"/>
                <a:ea typeface="Calibri" panose="020F0502020204030204" pitchFamily="34" charset="0"/>
                <a:cs typeface="Times New Roman" panose="02020603050405020304" pitchFamily="18" charset="0"/>
              </a:rPr>
              <a:t/>
            </a:r>
            <a:br>
              <a:rPr lang="fr-CA" sz="1600" b="1" dirty="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PITREM – Carrefour Jeunesse-Emploi </a:t>
            </a:r>
            <a:r>
              <a:rPr lang="fr-CA" sz="1600" b="1" dirty="0">
                <a:solidFill>
                  <a:srgbClr val="E32467"/>
                </a:solidFill>
                <a:latin typeface="Gilroy Bold" pitchFamily="50" charset="0"/>
                <a:ea typeface="Calibri" panose="020F0502020204030204" pitchFamily="34" charset="0"/>
                <a:cs typeface="Times New Roman" panose="02020603050405020304" pitchFamily="18" charset="0"/>
              </a:rPr>
              <a:t>Mercier</a:t>
            </a:r>
            <a:r>
              <a:rPr lang="fr-CA" sz="1600" dirty="0">
                <a:latin typeface="Gilroy Bold" pitchFamily="50" charset="0"/>
                <a:ea typeface="Calibri" panose="020F0502020204030204" pitchFamily="34" charset="0"/>
                <a:cs typeface="Times New Roman" panose="02020603050405020304" pitchFamily="18" charset="0"/>
              </a:rPr>
              <a:t/>
            </a:r>
            <a:br>
              <a:rPr lang="fr-CA" sz="1600" dirty="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438 828-9341</a:t>
            </a:r>
            <a:r>
              <a:rPr lang="fr-CA" sz="1600" b="1" dirty="0">
                <a:solidFill>
                  <a:srgbClr val="3C3C3C"/>
                </a:solidFill>
              </a:rPr>
              <a:t/>
            </a:r>
            <a:br>
              <a:rPr lang="fr-CA" sz="1600" b="1" dirty="0">
                <a:solidFill>
                  <a:srgbClr val="3C3C3C"/>
                </a:solidFill>
              </a:rPr>
            </a:br>
            <a:r>
              <a:rPr lang="fr-CA" sz="1600" b="1" dirty="0">
                <a:solidFill>
                  <a:srgbClr val="3C3C3C"/>
                </a:solidFill>
              </a:rPr>
              <a:t/>
            </a:r>
            <a:br>
              <a:rPr lang="fr-CA" sz="1600" b="1" dirty="0">
                <a:solidFill>
                  <a:srgbClr val="3C3C3C"/>
                </a:solidFill>
              </a:rPr>
            </a:br>
            <a:r>
              <a:rPr lang="fr-CA" sz="1600" dirty="0" smtClean="0">
                <a:solidFill>
                  <a:srgbClr val="3C3C3C"/>
                </a:solidFill>
                <a:latin typeface="Gilroy Bold" pitchFamily="50" charset="0"/>
              </a:rPr>
              <a:t>Hasan </a:t>
            </a:r>
            <a:r>
              <a:rPr lang="fr-CA" sz="1600" dirty="0" smtClean="0">
                <a:latin typeface="Gilroy" pitchFamily="50" charset="0"/>
              </a:rPr>
              <a:t>accompagne les jeunes adultes âgés entre </a:t>
            </a:r>
            <a:br>
              <a:rPr lang="fr-CA" sz="1600" dirty="0" smtClean="0">
                <a:latin typeface="Gilroy" pitchFamily="50" charset="0"/>
              </a:rPr>
            </a:br>
            <a:r>
              <a:rPr lang="fr-CA" sz="1600" dirty="0" smtClean="0">
                <a:latin typeface="Gilroy" pitchFamily="50" charset="0"/>
              </a:rPr>
              <a:t>18 et 29 ans, que ce soit pour une démarche de bénévolat, recherche d’emploi </a:t>
            </a:r>
            <a:br>
              <a:rPr lang="fr-CA" sz="1600" dirty="0" smtClean="0">
                <a:latin typeface="Gilroy" pitchFamily="50" charset="0"/>
              </a:rPr>
            </a:br>
            <a:r>
              <a:rPr lang="fr-CA" sz="1600" dirty="0" smtClean="0">
                <a:latin typeface="Gilroy" pitchFamily="50" charset="0"/>
              </a:rPr>
              <a:t>ou pour un retour aux études. </a:t>
            </a:r>
          </a:p>
          <a:p>
            <a:pPr>
              <a:lnSpc>
                <a:spcPct val="115000"/>
              </a:lnSpc>
              <a:spcAft>
                <a:spcPts val="600"/>
              </a:spcAft>
            </a:pPr>
            <a:r>
              <a:rPr lang="fr-CA" sz="1600" dirty="0" smtClean="0">
                <a:latin typeface="Gilroy Bold" pitchFamily="50" charset="0"/>
              </a:rPr>
              <a:t>Où </a:t>
            </a:r>
            <a:r>
              <a:rPr lang="fr-CA" sz="1600" dirty="0">
                <a:latin typeface="Gilroy Bold" pitchFamily="50" charset="0"/>
              </a:rPr>
              <a:t>le </a:t>
            </a:r>
            <a:r>
              <a:rPr lang="fr-CA" sz="1600" dirty="0" smtClean="0">
                <a:latin typeface="Gilroy Bold" pitchFamily="50" charset="0"/>
              </a:rPr>
              <a:t>trouver?</a:t>
            </a:r>
            <a:r>
              <a:rPr lang="fr-CA" sz="1600" dirty="0">
                <a:latin typeface="Gilroy" pitchFamily="50" charset="0"/>
              </a:rPr>
              <a:t/>
            </a:r>
            <a:br>
              <a:rPr lang="fr-CA" sz="1600" dirty="0">
                <a:latin typeface="Gilroy" pitchFamily="50" charset="0"/>
              </a:rPr>
            </a:br>
            <a:r>
              <a:rPr lang="fr-CA" sz="1600" dirty="0" smtClean="0">
                <a:latin typeface="Gilroy" pitchFamily="50" charset="0"/>
              </a:rPr>
              <a:t>Il se promène d’organismes en organismes </a:t>
            </a:r>
            <a:br>
              <a:rPr lang="fr-CA" sz="1600" dirty="0" smtClean="0">
                <a:latin typeface="Gilroy" pitchFamily="50" charset="0"/>
              </a:rPr>
            </a:br>
            <a:r>
              <a:rPr lang="fr-CA" sz="1600" dirty="0" smtClean="0">
                <a:latin typeface="Gilroy" pitchFamily="50" charset="0"/>
              </a:rPr>
              <a:t>et il est aussi au Carrefour Jeunesse-Emploi </a:t>
            </a:r>
            <a:br>
              <a:rPr lang="fr-CA" sz="1600" dirty="0" smtClean="0">
                <a:latin typeface="Gilroy" pitchFamily="50" charset="0"/>
              </a:rPr>
            </a:br>
            <a:r>
              <a:rPr lang="fr-CA" sz="1600" dirty="0" smtClean="0">
                <a:latin typeface="Gilroy" pitchFamily="50" charset="0"/>
              </a:rPr>
              <a:t>(7962, </a:t>
            </a:r>
            <a:r>
              <a:rPr lang="fr-CA" sz="1600" dirty="0">
                <a:latin typeface="Gilroy" pitchFamily="50" charset="0"/>
              </a:rPr>
              <a:t>r</a:t>
            </a:r>
            <a:r>
              <a:rPr lang="fr-CA" sz="1600" dirty="0" smtClean="0">
                <a:latin typeface="Gilroy" pitchFamily="50" charset="0"/>
              </a:rPr>
              <a:t>ue </a:t>
            </a:r>
            <a:r>
              <a:rPr lang="fr-CA" sz="1600" dirty="0">
                <a:latin typeface="Gilroy" pitchFamily="50" charset="0"/>
              </a:rPr>
              <a:t>Hochelaga</a:t>
            </a:r>
            <a:r>
              <a:rPr lang="fr-CA" sz="1600" dirty="0" smtClean="0">
                <a:latin typeface="Gilroy" pitchFamily="50" charset="0"/>
              </a:rPr>
              <a:t>).</a:t>
            </a:r>
            <a:endParaRPr lang="fr-CA" sz="1600" dirty="0">
              <a:latin typeface="Gilroy" pitchFamily="50" charset="0"/>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Jeunesse</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513223"/>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38139" y="1260004"/>
            <a:ext cx="1968219" cy="1968219"/>
          </a:xfrm>
          <a:prstGeom prst="rect">
            <a:avLst/>
          </a:prstGeom>
        </p:spPr>
      </p:pic>
    </p:spTree>
    <p:extLst>
      <p:ext uri="{BB962C8B-B14F-4D97-AF65-F5344CB8AC3E}">
        <p14:creationId xmlns:p14="http://schemas.microsoft.com/office/powerpoint/2010/main" val="3481408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1924" r="11926"/>
          <a:stretch/>
        </p:blipFill>
        <p:spPr>
          <a:xfrm>
            <a:off x="436364" y="1248129"/>
            <a:ext cx="1969200" cy="1733314"/>
          </a:xfrm>
          <a:prstGeom prst="rect">
            <a:avLst/>
          </a:prstGeom>
        </p:spPr>
      </p:pic>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91" y="1248128"/>
            <a:ext cx="5832000" cy="684000"/>
          </a:xfrm>
          <a:solidFill>
            <a:srgbClr val="E32467"/>
          </a:solidFill>
        </p:spPr>
        <p:txBody>
          <a:bodyPr lIns="180000" tIns="72000" rIns="180000" bIns="36000"/>
          <a:lstStyle/>
          <a:p>
            <a:r>
              <a:rPr lang="fr-FR" dirty="0" smtClean="0"/>
              <a:t>Nancy</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Bef>
                <a:spcPts val="0"/>
              </a:spcBef>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Travailleuse de rue</a:t>
            </a:r>
          </a:p>
          <a:p>
            <a:pPr>
              <a:lnSpc>
                <a:spcPct val="100000"/>
              </a:lnSpc>
              <a:spcBef>
                <a:spcPts val="0"/>
              </a:spcBef>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L’Antre-Jeunes de Mercier-Est</a:t>
            </a:r>
            <a:r>
              <a:rPr lang="fr-CA" sz="1200" dirty="0" smtClean="0">
                <a:latin typeface="Gilroy Bold" pitchFamily="50" charset="0"/>
                <a:ea typeface="Calibri" panose="020F0502020204030204" pitchFamily="34" charset="0"/>
                <a:cs typeface="Times New Roman" panose="02020603050405020304" pitchFamily="18" charset="0"/>
              </a:rPr>
              <a:t/>
            </a:r>
            <a:br>
              <a:rPr lang="fr-CA" sz="12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438 393-9938</a:t>
            </a:r>
            <a:r>
              <a:rPr lang="fr-CA" sz="1600" b="1" dirty="0" smtClean="0">
                <a:solidFill>
                  <a:srgbClr val="3C3C3C"/>
                </a:solidFill>
                <a:latin typeface="Gilroy" pitchFamily="50" charset="0"/>
              </a:rPr>
              <a:t/>
            </a:r>
            <a:br>
              <a:rPr lang="fr-CA" sz="1600" b="1" dirty="0" smtClean="0">
                <a:solidFill>
                  <a:srgbClr val="3C3C3C"/>
                </a:solidFill>
                <a:latin typeface="Gilroy" pitchFamily="50" charset="0"/>
              </a:rPr>
            </a:br>
            <a:r>
              <a:rPr lang="fr-CA" sz="1600" b="1" dirty="0" smtClean="0">
                <a:solidFill>
                  <a:srgbClr val="3C3C3C"/>
                </a:solidFill>
                <a:latin typeface="Gilroy" pitchFamily="50" charset="0"/>
              </a:rPr>
              <a:t/>
            </a:r>
            <a:br>
              <a:rPr lang="fr-CA" sz="1600" b="1" dirty="0" smtClean="0">
                <a:solidFill>
                  <a:srgbClr val="3C3C3C"/>
                </a:solidFill>
                <a:latin typeface="Gilroy" pitchFamily="50" charset="0"/>
              </a:rPr>
            </a:br>
            <a:r>
              <a:rPr lang="fr-CA" sz="1600" b="1" dirty="0" smtClean="0">
                <a:latin typeface="Gilroy Bold" pitchFamily="50" charset="0"/>
              </a:rPr>
              <a:t>Nancy</a:t>
            </a:r>
            <a:r>
              <a:rPr lang="fr-CA" sz="1600" dirty="0" smtClean="0">
                <a:latin typeface="Gilroy Bold" pitchFamily="50" charset="0"/>
              </a:rPr>
              <a:t> </a:t>
            </a:r>
            <a:r>
              <a:rPr lang="fr-CA" sz="1600" dirty="0" smtClean="0">
                <a:latin typeface="Gilroy" pitchFamily="50" charset="0"/>
              </a:rPr>
              <a:t>offre de l’écoute et du support aux personnes du quartier, elle peut aussi offrir la distribution de matériel stérile et de l’accompagnement vers d’autres ressources.</a:t>
            </a:r>
          </a:p>
          <a:p>
            <a:pPr>
              <a:lnSpc>
                <a:spcPct val="100000"/>
              </a:lnSpc>
              <a:spcBef>
                <a:spcPts val="0"/>
              </a:spcBef>
            </a:pPr>
            <a:endParaRPr lang="fr-CA" sz="1600" dirty="0" smtClean="0">
              <a:latin typeface="Gilroy" pitchFamily="50" charset="0"/>
            </a:endParaRPr>
          </a:p>
          <a:p>
            <a:r>
              <a:rPr lang="fr-CA" sz="1600" dirty="0" smtClean="0">
                <a:latin typeface="Gilroy Bold" pitchFamily="50" charset="0"/>
              </a:rPr>
              <a:t>Où </a:t>
            </a:r>
            <a:r>
              <a:rPr lang="fr-CA" sz="1600" dirty="0">
                <a:latin typeface="Gilroy Bold" pitchFamily="50" charset="0"/>
              </a:rPr>
              <a:t>la </a:t>
            </a:r>
            <a:r>
              <a:rPr lang="fr-CA" sz="1600" dirty="0" smtClean="0">
                <a:latin typeface="Gilroy Bold" pitchFamily="50" charset="0"/>
              </a:rPr>
              <a:t>trouver? </a:t>
            </a:r>
            <a:r>
              <a:rPr lang="fr-CA" sz="1600" dirty="0">
                <a:latin typeface="Gilroy" pitchFamily="50" charset="0"/>
              </a:rPr>
              <a:t>Durant l’été, elle sillonne les parcs, </a:t>
            </a:r>
            <a:r>
              <a:rPr lang="fr-CA" sz="1600" dirty="0" smtClean="0">
                <a:latin typeface="Gilroy" pitchFamily="50" charset="0"/>
              </a:rPr>
              <a:t/>
            </a:r>
            <a:br>
              <a:rPr lang="fr-CA" sz="1600" dirty="0" smtClean="0">
                <a:latin typeface="Gilroy" pitchFamily="50" charset="0"/>
              </a:rPr>
            </a:br>
            <a:r>
              <a:rPr lang="fr-CA" sz="1600" dirty="0" smtClean="0">
                <a:latin typeface="Gilroy" pitchFamily="50" charset="0"/>
              </a:rPr>
              <a:t>les </a:t>
            </a:r>
            <a:r>
              <a:rPr lang="fr-CA" sz="1600" dirty="0">
                <a:latin typeface="Gilroy" pitchFamily="50" charset="0"/>
              </a:rPr>
              <a:t>rues, les métros et les autobus. </a:t>
            </a:r>
            <a:endParaRPr lang="fr-CA" sz="1600" dirty="0" smtClean="0">
              <a:latin typeface="Gilroy" pitchFamily="50" charset="0"/>
            </a:endParaRPr>
          </a:p>
          <a:p>
            <a:r>
              <a:rPr lang="fr-CA" sz="1600" dirty="0" smtClean="0">
                <a:latin typeface="Gilroy" pitchFamily="50" charset="0"/>
              </a:rPr>
              <a:t>Pendant </a:t>
            </a:r>
            <a:r>
              <a:rPr lang="fr-CA" sz="1600" dirty="0">
                <a:latin typeface="Gilroy" pitchFamily="50" charset="0"/>
              </a:rPr>
              <a:t>les périodes scolaires, on peut la retrouver dans les cafétérias d’école, les centres d’achats, certains commerces, les métros, les organismes jeunesse, certains restaurants, etc. </a:t>
            </a: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5" y="3364571"/>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Jeunesse</a:t>
            </a:r>
            <a:endParaRPr lang="fr-FR" sz="2200" b="1" spc="200" dirty="0">
              <a:solidFill>
                <a:srgbClr val="3C3C3C"/>
              </a:solidFill>
              <a:latin typeface="Gilroy ExtraBold" pitchFamily="2" charset="77"/>
            </a:endParaRPr>
          </a:p>
        </p:txBody>
      </p:sp>
    </p:spTree>
    <p:extLst>
      <p:ext uri="{BB962C8B-B14F-4D97-AF65-F5344CB8AC3E}">
        <p14:creationId xmlns:p14="http://schemas.microsoft.com/office/powerpoint/2010/main" val="124082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39"/>
          <a:stretch/>
        </p:blipFill>
        <p:spPr bwMode="auto">
          <a:xfrm>
            <a:off x="436366" y="1244714"/>
            <a:ext cx="1976091" cy="187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90" y="1248128"/>
            <a:ext cx="5832000" cy="684000"/>
          </a:xfrm>
          <a:solidFill>
            <a:srgbClr val="E32467"/>
          </a:solidFill>
        </p:spPr>
        <p:txBody>
          <a:bodyPr lIns="180000" tIns="72000" rIns="180000" bIns="36000"/>
          <a:lstStyle/>
          <a:p>
            <a:r>
              <a:rPr lang="fr-FR" dirty="0" smtClean="0"/>
              <a:t>Johanna</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Travailleuse de proximité</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La Maison des Familles de Mercier-Est</a:t>
            </a:r>
            <a:r>
              <a:rPr lang="fr-CA" sz="1200" dirty="0" smtClean="0">
                <a:latin typeface="Gilroy Bold" pitchFamily="50" charset="0"/>
                <a:ea typeface="Calibri" panose="020F0502020204030204" pitchFamily="34" charset="0"/>
                <a:cs typeface="Times New Roman" panose="02020603050405020304" pitchFamily="18" charset="0"/>
              </a:rPr>
              <a:t/>
            </a:r>
            <a:br>
              <a:rPr lang="fr-CA" sz="12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438 403-9967</a:t>
            </a:r>
            <a:r>
              <a:rPr lang="fr-CA" sz="1600" b="1" dirty="0">
                <a:solidFill>
                  <a:srgbClr val="3C3C3C"/>
                </a:solidFill>
              </a:rPr>
              <a:t/>
            </a:r>
            <a:br>
              <a:rPr lang="fr-CA" sz="1600" b="1" dirty="0">
                <a:solidFill>
                  <a:srgbClr val="3C3C3C"/>
                </a:solidFill>
              </a:rPr>
            </a:br>
            <a:endParaRPr lang="fr-CA" sz="1600" b="1" dirty="0" smtClean="0">
              <a:solidFill>
                <a:srgbClr val="3C3C3C"/>
              </a:solidFill>
            </a:endParaRPr>
          </a:p>
          <a:p>
            <a:pPr>
              <a:lnSpc>
                <a:spcPct val="100000"/>
              </a:lnSpc>
              <a:spcAft>
                <a:spcPts val="600"/>
              </a:spcAft>
            </a:pPr>
            <a:r>
              <a:rPr lang="fr-CA" sz="1600" b="1" dirty="0" smtClean="0">
                <a:latin typeface="Gilroy Bold" pitchFamily="50" charset="0"/>
              </a:rPr>
              <a:t>Johanna</a:t>
            </a:r>
            <a:r>
              <a:rPr lang="fr-CA" sz="1600" dirty="0" smtClean="0">
                <a:latin typeface="Gilroy Bold" pitchFamily="50" charset="0"/>
              </a:rPr>
              <a:t> </a:t>
            </a:r>
            <a:r>
              <a:rPr lang="fr-CA" sz="1600" dirty="0" smtClean="0">
                <a:latin typeface="Gilroy" pitchFamily="50" charset="0"/>
              </a:rPr>
              <a:t>s’adresse plus spécifiquement aux personnes seules et sans enfant (mais pas exclusivement). </a:t>
            </a:r>
            <a:br>
              <a:rPr lang="fr-CA" sz="1600" dirty="0" smtClean="0">
                <a:latin typeface="Gilroy" pitchFamily="50" charset="0"/>
              </a:rPr>
            </a:br>
            <a:r>
              <a:rPr lang="fr-CA" sz="1600" dirty="0" smtClean="0">
                <a:latin typeface="Gilroy" pitchFamily="50" charset="0"/>
              </a:rPr>
              <a:t>Elle peut accompagner les gens qui le désirent </a:t>
            </a:r>
            <a:br>
              <a:rPr lang="fr-CA" sz="1600" dirty="0" smtClean="0">
                <a:latin typeface="Gilroy" pitchFamily="50" charset="0"/>
              </a:rPr>
            </a:br>
            <a:r>
              <a:rPr lang="fr-CA" sz="1600" dirty="0" smtClean="0">
                <a:latin typeface="Gilroy" pitchFamily="50" charset="0"/>
              </a:rPr>
              <a:t>et les soutenir dans leurs démarches personnelles.</a:t>
            </a:r>
          </a:p>
          <a:p>
            <a:pPr>
              <a:lnSpc>
                <a:spcPct val="100000"/>
              </a:lnSpc>
              <a:spcAft>
                <a:spcPts val="600"/>
              </a:spcAft>
            </a:pPr>
            <a:r>
              <a:rPr lang="fr-CA" sz="1600" dirty="0" smtClean="0">
                <a:latin typeface="Gilroy Bold" pitchFamily="50" charset="0"/>
              </a:rPr>
              <a:t>Où </a:t>
            </a:r>
            <a:r>
              <a:rPr lang="fr-CA" sz="1600" dirty="0">
                <a:latin typeface="Gilroy Bold" pitchFamily="50" charset="0"/>
              </a:rPr>
              <a:t>la </a:t>
            </a:r>
            <a:r>
              <a:rPr lang="fr-CA" sz="1600" dirty="0" smtClean="0">
                <a:latin typeface="Gilroy Bold" pitchFamily="50" charset="0"/>
              </a:rPr>
              <a:t>trouver?</a:t>
            </a:r>
            <a:r>
              <a:rPr lang="fr-CA" sz="1600" b="1" dirty="0" smtClean="0">
                <a:latin typeface="Gilroy" pitchFamily="50" charset="0"/>
              </a:rPr>
              <a:t> </a:t>
            </a:r>
            <a:r>
              <a:rPr lang="fr-CA" sz="1600" dirty="0">
                <a:latin typeface="Gilroy" pitchFamily="50" charset="0"/>
              </a:rPr>
              <a:t>Dans divers lieux publics de </a:t>
            </a:r>
            <a:r>
              <a:rPr lang="fr-CA" sz="1600" dirty="0" smtClean="0">
                <a:latin typeface="Gilroy" pitchFamily="50" charset="0"/>
              </a:rPr>
              <a:t>Mercier-Est, tels comptoirs </a:t>
            </a:r>
            <a:r>
              <a:rPr lang="fr-CA" sz="1600" dirty="0">
                <a:latin typeface="Gilroy" pitchFamily="50" charset="0"/>
              </a:rPr>
              <a:t>alimentaires, </a:t>
            </a:r>
            <a:r>
              <a:rPr lang="fr-CA" sz="1600" dirty="0" smtClean="0">
                <a:latin typeface="Gilroy" pitchFamily="50" charset="0"/>
              </a:rPr>
              <a:t>cafés, restaurants</a:t>
            </a:r>
            <a:r>
              <a:rPr lang="fr-CA" sz="1600" dirty="0">
                <a:latin typeface="Gilroy" pitchFamily="50" charset="0"/>
              </a:rPr>
              <a:t>, parcs, lieux publics et </a:t>
            </a:r>
            <a:r>
              <a:rPr lang="fr-CA" sz="1600" dirty="0" smtClean="0">
                <a:latin typeface="Gilroy" pitchFamily="50" charset="0"/>
              </a:rPr>
              <a:t>communautaires, événements </a:t>
            </a:r>
            <a:r>
              <a:rPr lang="fr-CA" sz="1600" dirty="0">
                <a:latin typeface="Gilroy" pitchFamily="50" charset="0"/>
              </a:rPr>
              <a:t>publics, etc.</a:t>
            </a:r>
          </a:p>
          <a:p>
            <a:pPr>
              <a:lnSpc>
                <a:spcPct val="115000"/>
              </a:lnSpc>
              <a:spcAft>
                <a:spcPts val="600"/>
              </a:spcAft>
            </a:pPr>
            <a:endParaRPr lang="fr-CA" sz="18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6256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Intervention psychosociale</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41973"/>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947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19465" y="1248128"/>
            <a:ext cx="5832000" cy="684000"/>
          </a:xfrm>
          <a:solidFill>
            <a:srgbClr val="E32467"/>
          </a:solidFill>
        </p:spPr>
        <p:txBody>
          <a:bodyPr lIns="180000" tIns="72000" rIns="180000" bIns="36000"/>
          <a:lstStyle/>
          <a:p>
            <a:r>
              <a:rPr lang="fr-FR" dirty="0" err="1" smtClean="0"/>
              <a:t>Vero</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16112"/>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Intervenante de proximité</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Le PAS de la rue</a:t>
            </a:r>
            <a:r>
              <a:rPr lang="fr-CA" sz="1200" dirty="0" smtClean="0">
                <a:latin typeface="Gilroy Bold" pitchFamily="50" charset="0"/>
                <a:ea typeface="Calibri" panose="020F0502020204030204" pitchFamily="34" charset="0"/>
                <a:cs typeface="Times New Roman" panose="02020603050405020304" pitchFamily="18" charset="0"/>
              </a:rPr>
              <a:t/>
            </a:r>
            <a:br>
              <a:rPr lang="fr-CA" sz="12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514 503-8048</a:t>
            </a:r>
            <a:r>
              <a:rPr lang="fr-CA" sz="1600" b="1" dirty="0">
                <a:solidFill>
                  <a:srgbClr val="3C3C3C"/>
                </a:solidFill>
                <a:latin typeface="Gilroy Bold" pitchFamily="50" charset="0"/>
              </a:rPr>
              <a:t/>
            </a:r>
            <a:br>
              <a:rPr lang="fr-CA" sz="1600" b="1" dirty="0">
                <a:solidFill>
                  <a:srgbClr val="3C3C3C"/>
                </a:solidFill>
                <a:latin typeface="Gilroy Bold" pitchFamily="50" charset="0"/>
              </a:rPr>
            </a:br>
            <a:endParaRPr lang="fr-CA" sz="1600" b="1" dirty="0" smtClean="0">
              <a:solidFill>
                <a:srgbClr val="3C3C3C"/>
              </a:solidFill>
              <a:latin typeface="Gilroy Bold" pitchFamily="50" charset="0"/>
            </a:endParaRPr>
          </a:p>
          <a:p>
            <a:r>
              <a:rPr lang="fr-CA" sz="1600" dirty="0" err="1" smtClean="0">
                <a:latin typeface="Gilroy Bold" pitchFamily="50" charset="0"/>
                <a:cs typeface="Raavi" panose="020B0502040204020203" pitchFamily="34" charset="0"/>
              </a:rPr>
              <a:t>Vero</a:t>
            </a:r>
            <a:r>
              <a:rPr lang="fr-CA" sz="1600" dirty="0" smtClean="0">
                <a:latin typeface="Gilroy" pitchFamily="50" charset="0"/>
                <a:cs typeface="Raavi" panose="020B0502040204020203" pitchFamily="34" charset="0"/>
              </a:rPr>
              <a:t> </a:t>
            </a:r>
            <a:r>
              <a:rPr lang="fr-CA" sz="1600" dirty="0">
                <a:latin typeface="Gilroy" pitchFamily="50" charset="0"/>
                <a:cs typeface="Raavi" panose="020B0502040204020203" pitchFamily="34" charset="0"/>
              </a:rPr>
              <a:t>travaille auprès des personnes âgées de 55 ans et plus qui sont à risque d’itinérance ou en situation d’itinérance. </a:t>
            </a:r>
            <a:endParaRPr lang="fr-CA" sz="1600" dirty="0" smtClean="0">
              <a:latin typeface="Gilroy" pitchFamily="50" charset="0"/>
              <a:cs typeface="Raavi" panose="020B0502040204020203" pitchFamily="34" charset="0"/>
            </a:endParaRPr>
          </a:p>
          <a:p>
            <a:r>
              <a:rPr lang="fr-CA" sz="1600" dirty="0" smtClean="0">
                <a:latin typeface="Gilroy" pitchFamily="50" charset="0"/>
                <a:cs typeface="Raavi" panose="020B0502040204020203" pitchFamily="34" charset="0"/>
              </a:rPr>
              <a:t>Elle </a:t>
            </a:r>
            <a:r>
              <a:rPr lang="fr-CA" sz="1600" dirty="0">
                <a:latin typeface="Gilroy" pitchFamily="50" charset="0"/>
                <a:cs typeface="Raavi" panose="020B0502040204020203" pitchFamily="34" charset="0"/>
              </a:rPr>
              <a:t>effectue des visites de suivis à domicile auprès des personnes rejointes afin d’éviter qu’elles ne se retrouvent à la rue et elle rejoint directement les personnes sans domicile fixe qui nécessitent un accompagnement rapproché dans leurs démarches de stabilisation/réinsertion. </a:t>
            </a:r>
          </a:p>
          <a:p>
            <a:r>
              <a:rPr lang="fr-CA" sz="1600" dirty="0" smtClean="0">
                <a:latin typeface="Gilroy Bold" pitchFamily="50" charset="0"/>
              </a:rPr>
              <a:t>Où </a:t>
            </a:r>
            <a:r>
              <a:rPr lang="fr-CA" sz="1600" dirty="0">
                <a:latin typeface="Gilroy Bold" pitchFamily="50" charset="0"/>
              </a:rPr>
              <a:t>la </a:t>
            </a:r>
            <a:r>
              <a:rPr lang="fr-CA" sz="1600" dirty="0" smtClean="0">
                <a:latin typeface="Gilroy Bold" pitchFamily="50" charset="0"/>
              </a:rPr>
              <a:t>trouver? </a:t>
            </a:r>
            <a:r>
              <a:rPr lang="fr-CA" sz="1600" dirty="0">
                <a:latin typeface="Gilroy" pitchFamily="50" charset="0"/>
              </a:rPr>
              <a:t>À domicile, dans les organismes et dans les espaces publics</a:t>
            </a:r>
          </a:p>
          <a:p>
            <a:pPr>
              <a:lnSpc>
                <a:spcPct val="100000"/>
              </a:lnSpc>
              <a:spcAft>
                <a:spcPts val="600"/>
              </a:spcAft>
            </a:pPr>
            <a:endParaRPr lang="fr-CA" sz="18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47902"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Itinérance – </a:t>
            </a:r>
            <a:r>
              <a:rPr lang="fr-FR" sz="2200" b="1" spc="200" dirty="0" err="1" smtClean="0">
                <a:solidFill>
                  <a:srgbClr val="3C3C3C"/>
                </a:solidFill>
                <a:latin typeface="Gilroy ExtraBold" pitchFamily="2" charset="77"/>
              </a:rPr>
              <a:t>Aîné.e.s</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18223"/>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Z:\Dossiers SME\CCOCAL-CDS-DS\PIC\RÉSEAU LOCAL\Outils\Biblio-dépliants\Fiches d'intervenants\Véro Allaire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12" t="-1" b="5767"/>
          <a:stretch/>
        </p:blipFill>
        <p:spPr bwMode="auto">
          <a:xfrm>
            <a:off x="439387" y="1248129"/>
            <a:ext cx="1969200" cy="196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dirty="0" err="1" smtClean="0"/>
              <a:t>Emmanuella</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Bef>
                <a:spcPts val="0"/>
              </a:spcBef>
            </a:pPr>
            <a:r>
              <a:rPr lang="fr-CA" sz="1600" dirty="0" smtClean="0">
                <a:solidFill>
                  <a:srgbClr val="E32467"/>
                </a:solidFill>
                <a:latin typeface="Gilroy Bold" pitchFamily="50" charset="0"/>
                <a:ea typeface="Calibri" panose="020F0502020204030204" pitchFamily="34" charset="0"/>
                <a:cs typeface="Times New Roman" panose="02020603050405020304" pitchFamily="18" charset="0"/>
              </a:rPr>
              <a:t>Intervenante</a:t>
            </a: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 de proximité</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Le Chez-Nous de Mercier-Est</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514 663-8190</a:t>
            </a:r>
            <a:r>
              <a:rPr lang="fr-CA" sz="1600" b="1" dirty="0">
                <a:solidFill>
                  <a:srgbClr val="3C3C3C"/>
                </a:solidFill>
              </a:rPr>
              <a:t/>
            </a:r>
            <a:br>
              <a:rPr lang="fr-CA" sz="1600" b="1" dirty="0">
                <a:solidFill>
                  <a:srgbClr val="3C3C3C"/>
                </a:solidFill>
              </a:rPr>
            </a:br>
            <a:endParaRPr lang="fr-CA" sz="1600" b="1" dirty="0" smtClean="0">
              <a:solidFill>
                <a:srgbClr val="3C3C3C"/>
              </a:solidFill>
            </a:endParaRPr>
          </a:p>
          <a:p>
            <a:r>
              <a:rPr lang="fr-CA" sz="1600" dirty="0" err="1">
                <a:latin typeface="Gilroy Bold" pitchFamily="50" charset="0"/>
              </a:rPr>
              <a:t>Emmanuella</a:t>
            </a:r>
            <a:r>
              <a:rPr lang="fr-CA" sz="1600" b="1" dirty="0">
                <a:latin typeface="Gilroy" pitchFamily="50" charset="0"/>
              </a:rPr>
              <a:t> </a:t>
            </a:r>
            <a:r>
              <a:rPr lang="fr-CA" sz="1600" dirty="0">
                <a:latin typeface="Gilroy" pitchFamily="50" charset="0"/>
              </a:rPr>
              <a:t>a pour mandat de repérer les personnes âgées de 55 ans et plus, isolées et vulnérables du quartier dans le but de leur offrir de l’écoute, du soutien et de l’accompagnement. Elle peut aussi les informer et les recommander vers les ressources adaptées à leurs besoins. </a:t>
            </a:r>
          </a:p>
          <a:p>
            <a:endParaRPr lang="fr-CA" sz="1050" dirty="0">
              <a:latin typeface="Gilroy" pitchFamily="50" charset="0"/>
            </a:endParaRPr>
          </a:p>
          <a:p>
            <a:r>
              <a:rPr lang="fr-CA" sz="1600" dirty="0">
                <a:latin typeface="Gilroy Bold" pitchFamily="50" charset="0"/>
              </a:rPr>
              <a:t>Où la </a:t>
            </a:r>
            <a:r>
              <a:rPr lang="fr-CA" sz="1600" dirty="0" smtClean="0">
                <a:latin typeface="Gilroy Bold" pitchFamily="50" charset="0"/>
              </a:rPr>
              <a:t>trouver? </a:t>
            </a:r>
            <a:r>
              <a:rPr lang="fr-CA" sz="1600" dirty="0">
                <a:latin typeface="Gilroy" pitchFamily="50" charset="0"/>
              </a:rPr>
              <a:t>Dans divers lieux publics (parcs, épiceries, pharmacies, salles de prélèvement </a:t>
            </a:r>
            <a:r>
              <a:rPr lang="fr-CA" sz="1600" dirty="0" smtClean="0">
                <a:latin typeface="Gilroy" pitchFamily="50" charset="0"/>
              </a:rPr>
              <a:t/>
            </a:r>
            <a:br>
              <a:rPr lang="fr-CA" sz="1600" dirty="0" smtClean="0">
                <a:latin typeface="Gilroy" pitchFamily="50" charset="0"/>
              </a:rPr>
            </a:br>
            <a:r>
              <a:rPr lang="fr-CA" sz="1600" dirty="0" smtClean="0">
                <a:latin typeface="Gilroy" pitchFamily="50" charset="0"/>
              </a:rPr>
              <a:t>du CLSC), </a:t>
            </a:r>
            <a:r>
              <a:rPr lang="fr-CA" sz="1600" dirty="0">
                <a:latin typeface="Gilroy" pitchFamily="50" charset="0"/>
              </a:rPr>
              <a:t>au Chez-Nous de </a:t>
            </a:r>
            <a:r>
              <a:rPr lang="fr-CA" sz="1600" dirty="0" smtClean="0">
                <a:latin typeface="Gilroy" pitchFamily="50" charset="0"/>
              </a:rPr>
              <a:t>Mercier-Est </a:t>
            </a:r>
            <a:br>
              <a:rPr lang="fr-CA" sz="1600" dirty="0" smtClean="0">
                <a:latin typeface="Gilroy" pitchFamily="50" charset="0"/>
              </a:rPr>
            </a:br>
            <a:r>
              <a:rPr lang="fr-CA" sz="1600" dirty="0" smtClean="0">
                <a:latin typeface="Gilroy" pitchFamily="50" charset="0"/>
              </a:rPr>
              <a:t>(</a:t>
            </a:r>
            <a:r>
              <a:rPr lang="fr-CA" sz="1600" dirty="0" smtClean="0"/>
              <a:t>7958, rue Hochelaga)</a:t>
            </a:r>
            <a:r>
              <a:rPr lang="fr-CA" sz="1600" dirty="0" smtClean="0">
                <a:latin typeface="Gilroy" pitchFamily="50" charset="0"/>
              </a:rPr>
              <a:t> </a:t>
            </a:r>
            <a:r>
              <a:rPr lang="fr-CA" sz="1600" dirty="0">
                <a:latin typeface="Gilroy" pitchFamily="50" charset="0"/>
              </a:rPr>
              <a:t>et elle se déplace aussi pour </a:t>
            </a:r>
            <a:r>
              <a:rPr lang="fr-CA" sz="1600" dirty="0" smtClean="0">
                <a:latin typeface="Gilroy" pitchFamily="50" charset="0"/>
              </a:rPr>
              <a:t/>
            </a:r>
            <a:br>
              <a:rPr lang="fr-CA" sz="1600" dirty="0" smtClean="0">
                <a:latin typeface="Gilroy" pitchFamily="50" charset="0"/>
              </a:rPr>
            </a:br>
            <a:r>
              <a:rPr lang="fr-CA" sz="1600" dirty="0" smtClean="0">
                <a:latin typeface="Gilroy" pitchFamily="50" charset="0"/>
              </a:rPr>
              <a:t>des </a:t>
            </a:r>
            <a:r>
              <a:rPr lang="fr-CA" sz="1600" dirty="0">
                <a:latin typeface="Gilroy" pitchFamily="50" charset="0"/>
              </a:rPr>
              <a:t>rencontres à domicile.</a:t>
            </a:r>
          </a:p>
          <a:p>
            <a:pPr>
              <a:lnSpc>
                <a:spcPct val="100000"/>
              </a:lnSpc>
              <a:spcAft>
                <a:spcPts val="600"/>
              </a:spcAft>
            </a:pPr>
            <a:endParaRPr lang="fr-CA" sz="1600" dirty="0">
              <a:solidFill>
                <a:srgbClr val="3C3C3C"/>
              </a:solidFill>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30098"/>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ttps://lecheznous.org/wp-content/uploads/2017/05/Emma-e154177786813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l="6020" r="11576" b="27166"/>
          <a:stretch/>
        </p:blipFill>
        <p:spPr bwMode="auto">
          <a:xfrm>
            <a:off x="439392" y="1248129"/>
            <a:ext cx="1969200" cy="175050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 xmlns:a16="http://schemas.microsoft.com/office/drawing/2014/main" id="{14CDDAC5-C907-ED4D-9492-F126E946C89A}"/>
              </a:ext>
            </a:extLst>
          </p:cNvPr>
          <p:cNvSpPr txBox="1"/>
          <p:nvPr/>
        </p:nvSpPr>
        <p:spPr>
          <a:xfrm>
            <a:off x="2550687" y="705743"/>
            <a:ext cx="5903563" cy="338554"/>
          </a:xfrm>
          <a:prstGeom prst="rect">
            <a:avLst/>
          </a:prstGeom>
          <a:noFill/>
        </p:spPr>
        <p:txBody>
          <a:bodyPr wrap="square" lIns="0" tIns="0" rIns="0" bIns="0" rtlCol="0" anchor="b">
            <a:spAutoFit/>
          </a:bodyPr>
          <a:lstStyle/>
          <a:p>
            <a:pPr algn="r"/>
            <a:r>
              <a:rPr lang="fr-FR" sz="2200" b="1" spc="200" dirty="0" err="1" smtClean="0">
                <a:solidFill>
                  <a:srgbClr val="3C3C3C"/>
                </a:solidFill>
                <a:latin typeface="Gilroy ExtraBold" pitchFamily="2" charset="77"/>
              </a:rPr>
              <a:t>Aîné.e.s</a:t>
            </a:r>
            <a:endParaRPr lang="fr-FR" sz="2200" b="1" spc="200" dirty="0">
              <a:solidFill>
                <a:srgbClr val="3C3C3C"/>
              </a:solidFill>
              <a:latin typeface="Gilroy ExtraBold" pitchFamily="2" charset="77"/>
            </a:endParaRPr>
          </a:p>
        </p:txBody>
      </p:sp>
    </p:spTree>
    <p:extLst>
      <p:ext uri="{BB962C8B-B14F-4D97-AF65-F5344CB8AC3E}">
        <p14:creationId xmlns:p14="http://schemas.microsoft.com/office/powerpoint/2010/main" val="253499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65" y="1247402"/>
            <a:ext cx="1969201" cy="196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dirty="0" smtClean="0"/>
              <a:t>Mélodie</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Intervenante – chargée de projet</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Chez-Nous de Mercier-Est</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514 651-4696</a:t>
            </a:r>
            <a:r>
              <a:rPr lang="fr-CA" sz="1600" b="1" dirty="0">
                <a:solidFill>
                  <a:srgbClr val="3C3C3C"/>
                </a:solidFill>
              </a:rPr>
              <a:t/>
            </a:r>
            <a:br>
              <a:rPr lang="fr-CA" sz="1600" b="1" dirty="0">
                <a:solidFill>
                  <a:srgbClr val="3C3C3C"/>
                </a:solidFill>
              </a:rPr>
            </a:br>
            <a:endParaRPr lang="fr-CA" sz="1600" b="1" dirty="0" smtClean="0">
              <a:solidFill>
                <a:srgbClr val="3C3C3C"/>
              </a:solidFill>
            </a:endParaRPr>
          </a:p>
          <a:p>
            <a:r>
              <a:rPr lang="fr-CA" sz="1600" dirty="0">
                <a:latin typeface="Gilroy Bold" pitchFamily="50" charset="0"/>
                <a:cs typeface="Raavi" panose="020B0502040204020203" pitchFamily="34" charset="0"/>
              </a:rPr>
              <a:t>Mélodie</a:t>
            </a:r>
            <a:r>
              <a:rPr lang="fr-CA" sz="1600" dirty="0">
                <a:latin typeface="Gilroy" pitchFamily="50" charset="0"/>
                <a:cs typeface="Raavi" panose="020B0502040204020203" pitchFamily="34" charset="0"/>
              </a:rPr>
              <a:t> travaille auprès des aînés du quartier en portant des projets axés sur l’intergénérationnel et l’engagement social. Elle accompagne les personnes voulant s’investir dans la communauté et elle </a:t>
            </a:r>
            <a:r>
              <a:rPr lang="fr-CA" sz="1600" dirty="0">
                <a:latin typeface="Gilroy" pitchFamily="50" charset="0"/>
              </a:rPr>
              <a:t>est en lien avec les différentes ressources du quartier, pouvant ainsi référer vers le service adéquat. </a:t>
            </a:r>
            <a:endParaRPr lang="fr-CA" sz="1600" dirty="0">
              <a:latin typeface="Gilroy" pitchFamily="50" charset="0"/>
              <a:cs typeface="Raavi" panose="020B0502040204020203" pitchFamily="34" charset="0"/>
            </a:endParaRPr>
          </a:p>
          <a:p>
            <a:endParaRPr lang="fr-CA" sz="1600" dirty="0">
              <a:latin typeface="Gilroy" pitchFamily="50" charset="0"/>
              <a:cs typeface="Raavi" panose="020B0502040204020203" pitchFamily="34" charset="0"/>
            </a:endParaRPr>
          </a:p>
          <a:p>
            <a:r>
              <a:rPr lang="fr-CA" sz="1600" dirty="0">
                <a:latin typeface="Gilroy Bold" pitchFamily="50" charset="0"/>
                <a:cs typeface="Raavi" panose="020B0502040204020203" pitchFamily="34" charset="0"/>
              </a:rPr>
              <a:t>Où la trouver? </a:t>
            </a:r>
            <a:r>
              <a:rPr lang="fr-CA" sz="1600" dirty="0">
                <a:latin typeface="Gilroy" pitchFamily="50" charset="0"/>
                <a:cs typeface="Raavi" panose="020B0502040204020203" pitchFamily="34" charset="0"/>
              </a:rPr>
              <a:t>Dans les parcs du quartier, </a:t>
            </a:r>
            <a:r>
              <a:rPr lang="fr-CA" sz="1600" dirty="0" smtClean="0">
                <a:latin typeface="Gilroy" pitchFamily="50" charset="0"/>
                <a:cs typeface="Raavi" panose="020B0502040204020203" pitchFamily="34" charset="0"/>
              </a:rPr>
              <a:t/>
            </a:r>
            <a:br>
              <a:rPr lang="fr-CA" sz="1600" dirty="0" smtClean="0">
                <a:latin typeface="Gilroy" pitchFamily="50" charset="0"/>
                <a:cs typeface="Raavi" panose="020B0502040204020203" pitchFamily="34" charset="0"/>
              </a:rPr>
            </a:br>
            <a:r>
              <a:rPr lang="fr-CA" sz="1600" dirty="0" smtClean="0">
                <a:latin typeface="Gilroy" pitchFamily="50" charset="0"/>
                <a:cs typeface="Raavi" panose="020B0502040204020203" pitchFamily="34" charset="0"/>
              </a:rPr>
              <a:t>au </a:t>
            </a:r>
            <a:r>
              <a:rPr lang="fr-CA" sz="1600" dirty="0">
                <a:latin typeface="Gilroy" pitchFamily="50" charset="0"/>
                <a:cs typeface="Raavi" panose="020B0502040204020203" pitchFamily="34" charset="0"/>
              </a:rPr>
              <a:t>Chez-Nous de Mercier-Est (7958, rue Hochelaga) </a:t>
            </a:r>
            <a:r>
              <a:rPr lang="fr-CA" sz="1600" dirty="0" smtClean="0">
                <a:latin typeface="Gilroy" pitchFamily="50" charset="0"/>
                <a:cs typeface="Raavi" panose="020B0502040204020203" pitchFamily="34" charset="0"/>
              </a:rPr>
              <a:t/>
            </a:r>
            <a:br>
              <a:rPr lang="fr-CA" sz="1600" dirty="0" smtClean="0">
                <a:latin typeface="Gilroy" pitchFamily="50" charset="0"/>
                <a:cs typeface="Raavi" panose="020B0502040204020203" pitchFamily="34" charset="0"/>
              </a:rPr>
            </a:br>
            <a:r>
              <a:rPr lang="fr-CA" sz="1600" dirty="0" smtClean="0">
                <a:latin typeface="Gilroy" pitchFamily="50" charset="0"/>
                <a:cs typeface="Raavi" panose="020B0502040204020203" pitchFamily="34" charset="0"/>
              </a:rPr>
              <a:t>et </a:t>
            </a:r>
            <a:r>
              <a:rPr lang="fr-CA" sz="1600" dirty="0">
                <a:latin typeface="Gilroy" pitchFamily="50" charset="0"/>
                <a:cs typeface="Raavi" panose="020B0502040204020203" pitchFamily="34" charset="0"/>
              </a:rPr>
              <a:t>dans les organismes.</a:t>
            </a:r>
            <a:endParaRPr lang="fr-CA" sz="1600" dirty="0">
              <a:latin typeface="Gilroy" pitchFamily="50" charset="0"/>
            </a:endParaRPr>
          </a:p>
          <a:p>
            <a:pPr>
              <a:lnSpc>
                <a:spcPct val="100000"/>
              </a:lnSpc>
              <a:spcAft>
                <a:spcPts val="600"/>
              </a:spcAft>
            </a:pPr>
            <a:endParaRPr lang="fr-CA" sz="18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50687" y="705743"/>
            <a:ext cx="5903563" cy="338554"/>
          </a:xfrm>
          <a:prstGeom prst="rect">
            <a:avLst/>
          </a:prstGeom>
          <a:noFill/>
        </p:spPr>
        <p:txBody>
          <a:bodyPr wrap="square" lIns="0" tIns="0" rIns="0" bIns="0" rtlCol="0" anchor="b">
            <a:spAutoFit/>
          </a:bodyPr>
          <a:lstStyle/>
          <a:p>
            <a:pPr algn="r"/>
            <a:r>
              <a:rPr lang="fr-FR" sz="2200" b="1" spc="200" dirty="0" err="1" smtClean="0">
                <a:solidFill>
                  <a:srgbClr val="3C3C3C"/>
                </a:solidFill>
                <a:latin typeface="Gilroy ExtraBold" pitchFamily="2" charset="77"/>
              </a:rPr>
              <a:t>Aîné.e.s</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41973"/>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92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dirty="0" smtClean="0"/>
              <a:t>Marie-Pier</a:t>
            </a:r>
            <a:endParaRPr lang="fr-FR" dirty="0"/>
          </a:p>
        </p:txBody>
      </p:sp>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51737"/>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Intervenante en milieu HLM</a:t>
            </a:r>
            <a:b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b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Chez-Nous de Mercier-Est</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514 432-1403</a:t>
            </a:r>
            <a:r>
              <a:rPr lang="fr-CA" sz="1600" b="1" dirty="0" smtClean="0">
                <a:solidFill>
                  <a:srgbClr val="3C3C3C"/>
                </a:solidFill>
                <a:latin typeface="Gilroy" pitchFamily="50" charset="0"/>
              </a:rPr>
              <a:t/>
            </a:r>
            <a:br>
              <a:rPr lang="fr-CA" sz="1600" b="1" dirty="0" smtClean="0">
                <a:solidFill>
                  <a:srgbClr val="3C3C3C"/>
                </a:solidFill>
                <a:latin typeface="Gilroy" pitchFamily="50" charset="0"/>
              </a:rPr>
            </a:br>
            <a:endParaRPr lang="fr-CA" sz="1600" b="1" dirty="0" smtClean="0">
              <a:solidFill>
                <a:srgbClr val="3C3C3C"/>
              </a:solidFill>
              <a:latin typeface="Gilroy" pitchFamily="50" charset="0"/>
            </a:endParaRPr>
          </a:p>
          <a:p>
            <a:r>
              <a:rPr lang="fr-CA" sz="1600" b="1" dirty="0">
                <a:latin typeface="Gilroy Bold" pitchFamily="50" charset="0"/>
                <a:cs typeface="Raavi" panose="020B0502040204020203" pitchFamily="34" charset="0"/>
              </a:rPr>
              <a:t>Marie-Pier</a:t>
            </a:r>
            <a:r>
              <a:rPr lang="fr-CA" sz="1600" dirty="0">
                <a:latin typeface="Gilroy Bold" pitchFamily="50" charset="0"/>
                <a:cs typeface="Raavi" panose="020B0502040204020203" pitchFamily="34" charset="0"/>
              </a:rPr>
              <a:t> </a:t>
            </a:r>
            <a:r>
              <a:rPr lang="fr-CA" sz="1600" dirty="0">
                <a:latin typeface="Gilroy" pitchFamily="50" charset="0"/>
                <a:cs typeface="Raavi" panose="020B0502040204020203" pitchFamily="34" charset="0"/>
              </a:rPr>
              <a:t>travaille auprès des locataires pour dépister les situations problématiques et assurer un suivi vers les bons services en offrant une présence </a:t>
            </a:r>
            <a:r>
              <a:rPr lang="fr-CA" sz="1600" dirty="0" smtClean="0">
                <a:latin typeface="Gilroy" pitchFamily="50" charset="0"/>
                <a:cs typeface="Raavi" panose="020B0502040204020203" pitchFamily="34" charset="0"/>
              </a:rPr>
              <a:t/>
            </a:r>
            <a:br>
              <a:rPr lang="fr-CA" sz="1600" dirty="0" smtClean="0">
                <a:latin typeface="Gilroy" pitchFamily="50" charset="0"/>
                <a:cs typeface="Raavi" panose="020B0502040204020203" pitchFamily="34" charset="0"/>
              </a:rPr>
            </a:br>
            <a:r>
              <a:rPr lang="fr-CA" sz="1600" dirty="0" smtClean="0">
                <a:latin typeface="Gilroy" pitchFamily="50" charset="0"/>
                <a:cs typeface="Raavi" panose="020B0502040204020203" pitchFamily="34" charset="0"/>
              </a:rPr>
              <a:t>de </a:t>
            </a:r>
            <a:r>
              <a:rPr lang="fr-CA" sz="1600" dirty="0">
                <a:latin typeface="Gilroy" pitchFamily="50" charset="0"/>
                <a:cs typeface="Raavi" panose="020B0502040204020203" pitchFamily="34" charset="0"/>
              </a:rPr>
              <a:t>type </a:t>
            </a:r>
            <a:r>
              <a:rPr lang="fr-CA" sz="1600" dirty="0" smtClean="0">
                <a:latin typeface="Gilroy" pitchFamily="50" charset="0"/>
                <a:cs typeface="Raavi" panose="020B0502040204020203" pitchFamily="34" charset="0"/>
              </a:rPr>
              <a:t>« corridor ». </a:t>
            </a:r>
            <a:r>
              <a:rPr lang="fr-CA" sz="1600" dirty="0">
                <a:latin typeface="Gilroy" pitchFamily="50" charset="0"/>
                <a:cs typeface="Raavi" panose="020B0502040204020203" pitchFamily="34" charset="0"/>
              </a:rPr>
              <a:t>Elle offre une écoute active, </a:t>
            </a:r>
            <a:r>
              <a:rPr lang="fr-CA" sz="1600" dirty="0" smtClean="0">
                <a:latin typeface="Gilroy" pitchFamily="50" charset="0"/>
                <a:cs typeface="Raavi" panose="020B0502040204020203" pitchFamily="34" charset="0"/>
              </a:rPr>
              <a:t/>
            </a:r>
            <a:br>
              <a:rPr lang="fr-CA" sz="1600" dirty="0" smtClean="0">
                <a:latin typeface="Gilroy" pitchFamily="50" charset="0"/>
                <a:cs typeface="Raavi" panose="020B0502040204020203" pitchFamily="34" charset="0"/>
              </a:rPr>
            </a:br>
            <a:r>
              <a:rPr lang="fr-CA" sz="1600" dirty="0" smtClean="0">
                <a:latin typeface="Gilroy" pitchFamily="50" charset="0"/>
                <a:cs typeface="Raavi" panose="020B0502040204020203" pitchFamily="34" charset="0"/>
              </a:rPr>
              <a:t>de </a:t>
            </a:r>
            <a:r>
              <a:rPr lang="fr-CA" sz="1600" dirty="0">
                <a:latin typeface="Gilroy" pitchFamily="50" charset="0"/>
                <a:cs typeface="Raavi" panose="020B0502040204020203" pitchFamily="34" charset="0"/>
              </a:rPr>
              <a:t>l’accompagnement et un service de référencement au locataire. Elle travaille aussi en collaboration avec les bénévoles pour offrir des activités.</a:t>
            </a:r>
          </a:p>
          <a:p>
            <a:endParaRPr lang="fr-CA" sz="1600" dirty="0">
              <a:latin typeface="Gilroy" pitchFamily="50" charset="0"/>
              <a:cs typeface="Raavi" panose="020B0502040204020203" pitchFamily="34" charset="0"/>
            </a:endParaRPr>
          </a:p>
          <a:p>
            <a:r>
              <a:rPr lang="fr-CA" sz="1600" dirty="0">
                <a:latin typeface="Gilroy Bold" pitchFamily="50" charset="0"/>
                <a:cs typeface="Raavi" panose="020B0502040204020203" pitchFamily="34" charset="0"/>
              </a:rPr>
              <a:t>Où la </a:t>
            </a:r>
            <a:r>
              <a:rPr lang="fr-CA" sz="1600" dirty="0" smtClean="0">
                <a:latin typeface="Gilroy Bold" pitchFamily="50" charset="0"/>
                <a:cs typeface="Raavi" panose="020B0502040204020203" pitchFamily="34" charset="0"/>
              </a:rPr>
              <a:t>trouver? </a:t>
            </a:r>
            <a:r>
              <a:rPr lang="fr-CA" sz="1600" dirty="0">
                <a:latin typeface="Gilroy" pitchFamily="50" charset="0"/>
                <a:cs typeface="Raavi" panose="020B0502040204020203" pitchFamily="34" charset="0"/>
              </a:rPr>
              <a:t>Aux Habitations à loyer modique (HLM) Pierre-Bernard et Honoré-</a:t>
            </a:r>
            <a:r>
              <a:rPr lang="fr-CA" sz="1600" dirty="0" err="1">
                <a:latin typeface="Gilroy" pitchFamily="50" charset="0"/>
                <a:cs typeface="Raavi" panose="020B0502040204020203" pitchFamily="34" charset="0"/>
              </a:rPr>
              <a:t>Beaugrand</a:t>
            </a:r>
            <a:r>
              <a:rPr lang="fr-CA" sz="1600" u="sng" dirty="0">
                <a:latin typeface="Gilroy" pitchFamily="50" charset="0"/>
                <a:cs typeface="Raavi" panose="020B0502040204020203" pitchFamily="34" charset="0"/>
                <a:hlinkClick r:id="rId3" action="ppaction://hlinkfile"/>
              </a:rPr>
              <a:t> </a:t>
            </a:r>
            <a:endParaRPr lang="fr-CA" sz="1600" dirty="0">
              <a:latin typeface="Gilroy" pitchFamily="50" charset="0"/>
              <a:cs typeface="Raavi" panose="020B0502040204020203" pitchFamily="34" charset="0"/>
            </a:endParaRPr>
          </a:p>
          <a:p>
            <a:pPr>
              <a:lnSpc>
                <a:spcPct val="100000"/>
              </a:lnSpc>
              <a:spcAft>
                <a:spcPts val="600"/>
              </a:spcAft>
            </a:pPr>
            <a:endParaRPr lang="fr-CA" sz="1800" dirty="0">
              <a:solidFill>
                <a:srgbClr val="3C3C3C"/>
              </a:solidFill>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90336" y="3430098"/>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32" y="1246100"/>
            <a:ext cx="1971470" cy="196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 xmlns:a16="http://schemas.microsoft.com/office/drawing/2014/main" id="{14CDDAC5-C907-ED4D-9492-F126E946C89A}"/>
              </a:ext>
            </a:extLst>
          </p:cNvPr>
          <p:cNvSpPr txBox="1"/>
          <p:nvPr/>
        </p:nvSpPr>
        <p:spPr>
          <a:xfrm>
            <a:off x="2550687" y="705743"/>
            <a:ext cx="5903563" cy="338554"/>
          </a:xfrm>
          <a:prstGeom prst="rect">
            <a:avLst/>
          </a:prstGeom>
          <a:noFill/>
        </p:spPr>
        <p:txBody>
          <a:bodyPr wrap="square" lIns="0" tIns="0" rIns="0" bIns="0" rtlCol="0" anchor="b">
            <a:spAutoFit/>
          </a:bodyPr>
          <a:lstStyle/>
          <a:p>
            <a:pPr algn="r"/>
            <a:r>
              <a:rPr lang="fr-FR" sz="2200" b="1" spc="200" dirty="0" err="1" smtClean="0">
                <a:solidFill>
                  <a:srgbClr val="3C3C3C"/>
                </a:solidFill>
                <a:latin typeface="Gilroy ExtraBold" pitchFamily="2" charset="77"/>
              </a:rPr>
              <a:t>Aîné.e.s</a:t>
            </a:r>
            <a:endParaRPr lang="fr-FR" sz="2200" b="1" spc="200" dirty="0">
              <a:solidFill>
                <a:srgbClr val="3C3C3C"/>
              </a:solidFill>
              <a:latin typeface="Gilroy ExtraBold" pitchFamily="2" charset="77"/>
            </a:endParaRPr>
          </a:p>
        </p:txBody>
      </p:sp>
    </p:spTree>
    <p:extLst>
      <p:ext uri="{BB962C8B-B14F-4D97-AF65-F5344CB8AC3E}">
        <p14:creationId xmlns:p14="http://schemas.microsoft.com/office/powerpoint/2010/main" val="3425862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C95C5DC4-C957-8B49-9B03-1ED417DCD2FF}"/>
              </a:ext>
            </a:extLst>
          </p:cNvPr>
          <p:cNvSpPr>
            <a:spLocks noGrp="1"/>
          </p:cNvSpPr>
          <p:nvPr>
            <p:ph idx="1"/>
          </p:nvPr>
        </p:nvSpPr>
        <p:spPr>
          <a:xfrm>
            <a:off x="2631989" y="2139862"/>
            <a:ext cx="5832000" cy="4392000"/>
          </a:xfrm>
          <a:solidFill>
            <a:srgbClr val="EDEDED"/>
          </a:solidFill>
        </p:spPr>
        <p:txBody>
          <a:bodyPr lIns="360000" tIns="360000" rIns="360000" bIns="251999"/>
          <a:lstStyle/>
          <a:p>
            <a:pPr>
              <a:lnSpc>
                <a:spcPct val="100000"/>
              </a:lnSpc>
              <a:spcAft>
                <a:spcPts val="600"/>
              </a:spcAft>
            </a:pPr>
            <a:r>
              <a:rPr lang="fr-CA" sz="1600" b="1" dirty="0" smtClean="0">
                <a:solidFill>
                  <a:srgbClr val="E32467"/>
                </a:solidFill>
                <a:latin typeface="Gilroy Bold" pitchFamily="50" charset="0"/>
                <a:ea typeface="Calibri" panose="020F0502020204030204" pitchFamily="34" charset="0"/>
                <a:cs typeface="Times New Roman" panose="02020603050405020304" pitchFamily="18" charset="0"/>
              </a:rPr>
              <a:t>Services communautaires Cyprès</a:t>
            </a:r>
            <a:r>
              <a:rPr lang="fr-CA" sz="1600" dirty="0" smtClean="0">
                <a:latin typeface="Gilroy Bold" pitchFamily="50" charset="0"/>
                <a:ea typeface="Calibri" panose="020F0502020204030204" pitchFamily="34" charset="0"/>
                <a:cs typeface="Times New Roman" panose="02020603050405020304" pitchFamily="18" charset="0"/>
              </a:rPr>
              <a:t/>
            </a:r>
            <a:br>
              <a:rPr lang="fr-CA" sz="1600" dirty="0" smtClean="0">
                <a:latin typeface="Gilroy Bold" pitchFamily="50" charset="0"/>
                <a:ea typeface="Calibri" panose="020F0502020204030204" pitchFamily="34" charset="0"/>
                <a:cs typeface="Times New Roman" panose="02020603050405020304" pitchFamily="18" charset="0"/>
              </a:rPr>
            </a:br>
            <a:r>
              <a:rPr lang="fr-CA" sz="1600" b="1" dirty="0" smtClean="0">
                <a:latin typeface="Gilroy Bold" pitchFamily="50" charset="0"/>
              </a:rPr>
              <a:t>514 252-0444, poste 30</a:t>
            </a:r>
            <a:r>
              <a:rPr lang="fr-CA" sz="1600" b="1" dirty="0" smtClean="0">
                <a:solidFill>
                  <a:srgbClr val="3C3C3C"/>
                </a:solidFill>
              </a:rPr>
              <a:t/>
            </a:r>
            <a:br>
              <a:rPr lang="fr-CA" sz="1600" b="1" dirty="0" smtClean="0">
                <a:solidFill>
                  <a:srgbClr val="3C3C3C"/>
                </a:solidFill>
              </a:rPr>
            </a:br>
            <a:endParaRPr lang="fr-CA" sz="1600" b="1" dirty="0" smtClean="0">
              <a:solidFill>
                <a:srgbClr val="3C3C3C"/>
              </a:solidFill>
            </a:endParaRPr>
          </a:p>
          <a:p>
            <a:pPr>
              <a:lnSpc>
                <a:spcPct val="100000"/>
              </a:lnSpc>
              <a:spcAft>
                <a:spcPts val="600"/>
              </a:spcAft>
            </a:pPr>
            <a:r>
              <a:rPr lang="fr-CA" sz="1600" dirty="0"/>
              <a:t>L’équipe des Services communautaires Cyprès est composée de huit intervenants qui offrent des services de suivi individuel dans les milieux de vie en aidant les personnes qui vivent des problèmes de santé mentale à progresser dans leurs démarches vers un mieux-être et à s’épanouir dans la communauté.</a:t>
            </a:r>
          </a:p>
          <a:p>
            <a:pPr>
              <a:lnSpc>
                <a:spcPct val="100000"/>
              </a:lnSpc>
              <a:spcAft>
                <a:spcPts val="600"/>
              </a:spcAft>
            </a:pPr>
            <a:r>
              <a:rPr lang="fr-CA" sz="1600" b="1" dirty="0"/>
              <a:t>Où les trouver? </a:t>
            </a:r>
            <a:r>
              <a:rPr lang="fr-CA" sz="1600" dirty="0"/>
              <a:t>Vous pouvez faire une demande de service </a:t>
            </a:r>
            <a:r>
              <a:rPr lang="fr-CA" sz="1600" dirty="0" smtClean="0"/>
              <a:t>en leur téléphonant.</a:t>
            </a:r>
            <a:endParaRPr lang="fr-CA" sz="1600" dirty="0">
              <a:solidFill>
                <a:srgbClr val="3C3C3C"/>
              </a:solidFill>
            </a:endParaRPr>
          </a:p>
        </p:txBody>
      </p:sp>
      <p:sp>
        <p:nvSpPr>
          <p:cNvPr id="6" name="ZoneTexte 5">
            <a:extLst>
              <a:ext uri="{FF2B5EF4-FFF2-40B4-BE49-F238E27FC236}">
                <a16:creationId xmlns="" xmlns:a16="http://schemas.microsoft.com/office/drawing/2014/main" id="{14CDDAC5-C907-ED4D-9492-F126E946C89A}"/>
              </a:ext>
            </a:extLst>
          </p:cNvPr>
          <p:cNvSpPr txBox="1"/>
          <p:nvPr/>
        </p:nvSpPr>
        <p:spPr>
          <a:xfrm>
            <a:off x="2574437" y="705743"/>
            <a:ext cx="5903563" cy="338554"/>
          </a:xfrm>
          <a:prstGeom prst="rect">
            <a:avLst/>
          </a:prstGeom>
          <a:noFill/>
        </p:spPr>
        <p:txBody>
          <a:bodyPr wrap="square" lIns="0" tIns="0" rIns="0" bIns="0" rtlCol="0" anchor="b">
            <a:spAutoFit/>
          </a:bodyPr>
          <a:lstStyle/>
          <a:p>
            <a:pPr algn="r"/>
            <a:r>
              <a:rPr lang="fr-FR" sz="2200" b="1" spc="200" dirty="0" smtClean="0">
                <a:solidFill>
                  <a:srgbClr val="3C3C3C"/>
                </a:solidFill>
                <a:latin typeface="Gilroy ExtraBold" pitchFamily="2" charset="77"/>
              </a:rPr>
              <a:t>Santé mentale</a:t>
            </a:r>
            <a:endParaRPr lang="fr-FR" sz="2200" b="1" spc="200" dirty="0">
              <a:solidFill>
                <a:srgbClr val="3C3C3C"/>
              </a:solidFill>
              <a:latin typeface="Gilroy ExtraBold" pitchFamily="2" charset="77"/>
            </a:endParaRPr>
          </a:p>
        </p:txBody>
      </p:sp>
      <p:cxnSp>
        <p:nvCxnSpPr>
          <p:cNvPr id="7" name="Connecteur droit 6">
            <a:extLst>
              <a:ext uri="{FF2B5EF4-FFF2-40B4-BE49-F238E27FC236}">
                <a16:creationId xmlns="" xmlns:a16="http://schemas.microsoft.com/office/drawing/2014/main" id="{CF99EB25-F831-DD46-8B95-63E26CC712D3}"/>
              </a:ext>
            </a:extLst>
          </p:cNvPr>
          <p:cNvCxnSpPr/>
          <p:nvPr/>
        </p:nvCxnSpPr>
        <p:spPr>
          <a:xfrm>
            <a:off x="2970218" y="3240092"/>
            <a:ext cx="511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Services communautaires CyprÃ¨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99" y="1254155"/>
            <a:ext cx="1061552" cy="2211568"/>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 xmlns:a16="http://schemas.microsoft.com/office/drawing/2014/main" id="{ECA51289-74CC-8049-845F-F4B1DA74F186}"/>
              </a:ext>
            </a:extLst>
          </p:cNvPr>
          <p:cNvSpPr>
            <a:spLocks noGrp="1"/>
          </p:cNvSpPr>
          <p:nvPr>
            <p:ph type="title"/>
          </p:nvPr>
        </p:nvSpPr>
        <p:spPr>
          <a:xfrm>
            <a:off x="2631989" y="1248128"/>
            <a:ext cx="5832000" cy="684000"/>
          </a:xfrm>
          <a:solidFill>
            <a:srgbClr val="E32467"/>
          </a:solidFill>
        </p:spPr>
        <p:txBody>
          <a:bodyPr lIns="180000" tIns="72000" rIns="180000" bIns="36000"/>
          <a:lstStyle/>
          <a:p>
            <a:r>
              <a:rPr lang="fr-FR" dirty="0" err="1" smtClean="0"/>
              <a:t>Intervenant.e.s</a:t>
            </a:r>
            <a:endParaRPr lang="fr-FR" dirty="0"/>
          </a:p>
        </p:txBody>
      </p:sp>
    </p:spTree>
    <p:extLst>
      <p:ext uri="{BB962C8B-B14F-4D97-AF65-F5344CB8AC3E}">
        <p14:creationId xmlns:p14="http://schemas.microsoft.com/office/powerpoint/2010/main" val="1121866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81</Words>
  <Application>Microsoft Office PowerPoint</Application>
  <PresentationFormat>Affichage à l'écran (4:3)</PresentationFormat>
  <Paragraphs>71</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Nicolas</vt:lpstr>
      <vt:lpstr>Hasan</vt:lpstr>
      <vt:lpstr>Nancy</vt:lpstr>
      <vt:lpstr>Johanna</vt:lpstr>
      <vt:lpstr>Vero</vt:lpstr>
      <vt:lpstr>Emmanuella</vt:lpstr>
      <vt:lpstr>Mélodie</vt:lpstr>
      <vt:lpstr>Marie-Pier</vt:lpstr>
      <vt:lpstr>Intervenant.e.s</vt:lpstr>
      <vt:lpstr>Marie-Lou</vt:lpstr>
      <vt:lpstr>Intervenante de milieu HLM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Annie St-Amant</dc:creator>
  <cp:lastModifiedBy>Marie-Luce Pelletier-Legros</cp:lastModifiedBy>
  <cp:revision>37</cp:revision>
  <cp:lastPrinted>2019-06-19T14:49:13Z</cp:lastPrinted>
  <dcterms:created xsi:type="dcterms:W3CDTF">2019-05-28T16:10:50Z</dcterms:created>
  <dcterms:modified xsi:type="dcterms:W3CDTF">2019-08-22T20:27:55Z</dcterms:modified>
</cp:coreProperties>
</file>